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17"/>
  </p:notesMasterIdLst>
  <p:handoutMasterIdLst>
    <p:handoutMasterId r:id="rId18"/>
  </p:handoutMasterIdLst>
  <p:sldIdLst>
    <p:sldId id="264" r:id="rId5"/>
    <p:sldId id="258" r:id="rId6"/>
    <p:sldId id="259" r:id="rId7"/>
    <p:sldId id="260" r:id="rId8"/>
    <p:sldId id="261" r:id="rId9"/>
    <p:sldId id="262" r:id="rId10"/>
    <p:sldId id="256" r:id="rId11"/>
    <p:sldId id="267" r:id="rId12"/>
    <p:sldId id="270" r:id="rId13"/>
    <p:sldId id="268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B43F75-0933-47C9-E583-51E8A1CDD700}" v="9" dt="2019-09-04T14:56:03.620"/>
    <p1510:client id="{0F54FAC4-27B3-D568-312D-F9B7F127A2CB}" v="49" dt="2019-09-05T01:35:29.665"/>
    <p1510:client id="{8001B843-AF20-8D99-E7FC-064DB759A559}" v="140" dt="2019-09-11T15:09:39"/>
    <p1510:client id="{CDB0D02F-824A-371D-9483-F4AFB6B99BE6}" v="38" dt="2019-09-04T13:57:51.516"/>
    <p1510:client id="{DCD34298-75DC-7E54-998C-2A95EB3D3722}" v="452" dt="2019-09-04T13:54:21.9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10"/>
    <p:restoredTop sz="94654"/>
  </p:normalViewPr>
  <p:slideViewPr>
    <p:cSldViewPr snapToGrid="0" snapToObjects="1">
      <p:cViewPr varScale="1">
        <p:scale>
          <a:sx n="119" d="100"/>
          <a:sy n="119" d="100"/>
        </p:scale>
        <p:origin x="102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09" d="100"/>
          <a:sy n="109" d="100"/>
        </p:scale>
        <p:origin x="3176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ume, Kacy" userId="S::kmarume@ucsd.edu::d854b97e-7973-42cb-8587-eb32ce398d06" providerId="AD" clId="Web-{8001B843-AF20-8D99-E7FC-064DB759A559}"/>
    <pc:docChg chg="modSld">
      <pc:chgData name="Marume, Kacy" userId="S::kmarume@ucsd.edu::d854b97e-7973-42cb-8587-eb32ce398d06" providerId="AD" clId="Web-{8001B843-AF20-8D99-E7FC-064DB759A559}" dt="2019-09-11T15:09:39" v="135" actId="1076"/>
      <pc:docMkLst>
        <pc:docMk/>
      </pc:docMkLst>
      <pc:sldChg chg="addSp delSp modSp">
        <pc:chgData name="Marume, Kacy" userId="S::kmarume@ucsd.edu::d854b97e-7973-42cb-8587-eb32ce398d06" providerId="AD" clId="Web-{8001B843-AF20-8D99-E7FC-064DB759A559}" dt="2019-09-11T15:09:39" v="135" actId="1076"/>
        <pc:sldMkLst>
          <pc:docMk/>
          <pc:sldMk cId="2518986446" sldId="259"/>
        </pc:sldMkLst>
        <pc:spChg chg="mod">
          <ac:chgData name="Marume, Kacy" userId="S::kmarume@ucsd.edu::d854b97e-7973-42cb-8587-eb32ce398d06" providerId="AD" clId="Web-{8001B843-AF20-8D99-E7FC-064DB759A559}" dt="2019-09-11T15:09:39" v="135" actId="1076"/>
          <ac:spMkLst>
            <pc:docMk/>
            <pc:sldMk cId="2518986446" sldId="259"/>
            <ac:spMk id="2" creationId="{00000000-0000-0000-0000-000000000000}"/>
          </ac:spMkLst>
        </pc:spChg>
        <pc:spChg chg="add mod">
          <ac:chgData name="Marume, Kacy" userId="S::kmarume@ucsd.edu::d854b97e-7973-42cb-8587-eb32ce398d06" providerId="AD" clId="Web-{8001B843-AF20-8D99-E7FC-064DB759A559}" dt="2019-09-11T15:06:20.948" v="34"/>
          <ac:spMkLst>
            <pc:docMk/>
            <pc:sldMk cId="2518986446" sldId="259"/>
            <ac:spMk id="3" creationId="{41EB6967-9CB4-491D-BC86-888A59526E3F}"/>
          </ac:spMkLst>
        </pc:spChg>
        <pc:spChg chg="add mod">
          <ac:chgData name="Marume, Kacy" userId="S::kmarume@ucsd.edu::d854b97e-7973-42cb-8587-eb32ce398d06" providerId="AD" clId="Web-{8001B843-AF20-8D99-E7FC-064DB759A559}" dt="2019-09-11T15:08:57.311" v="129"/>
          <ac:spMkLst>
            <pc:docMk/>
            <pc:sldMk cId="2518986446" sldId="259"/>
            <ac:spMk id="4" creationId="{4DA0F946-A371-43C2-BB50-401E9E64B63C}"/>
          </ac:spMkLst>
        </pc:spChg>
        <pc:spChg chg="del mod">
          <ac:chgData name="Marume, Kacy" userId="S::kmarume@ucsd.edu::d854b97e-7973-42cb-8587-eb32ce398d06" providerId="AD" clId="Web-{8001B843-AF20-8D99-E7FC-064DB759A559}" dt="2019-09-11T15:09:01.704" v="131"/>
          <ac:spMkLst>
            <pc:docMk/>
            <pc:sldMk cId="2518986446" sldId="259"/>
            <ac:spMk id="5" creationId="{00000000-0000-0000-0000-000000000000}"/>
          </ac:spMkLst>
        </pc:spChg>
        <pc:spChg chg="mod">
          <ac:chgData name="Marume, Kacy" userId="S::kmarume@ucsd.edu::d854b97e-7973-42cb-8587-eb32ce398d06" providerId="AD" clId="Web-{8001B843-AF20-8D99-E7FC-064DB759A559}" dt="2019-09-11T15:07:20.559" v="67"/>
          <ac:spMkLst>
            <pc:docMk/>
            <pc:sldMk cId="2518986446" sldId="259"/>
            <ac:spMk id="6" creationId="{00000000-0000-0000-0000-000000000000}"/>
          </ac:spMkLst>
        </pc:spChg>
        <pc:spChg chg="add del mod">
          <ac:chgData name="Marume, Kacy" userId="S::kmarume@ucsd.edu::d854b97e-7973-42cb-8587-eb32ce398d06" providerId="AD" clId="Web-{8001B843-AF20-8D99-E7FC-064DB759A559}" dt="2019-09-11T15:08:24.436" v="105"/>
          <ac:spMkLst>
            <pc:docMk/>
            <pc:sldMk cId="2518986446" sldId="259"/>
            <ac:spMk id="7" creationId="{793673DE-2BED-46C3-823C-F6DF0EB52FA9}"/>
          </ac:spMkLst>
        </pc:spChg>
        <pc:spChg chg="add mod">
          <ac:chgData name="Marume, Kacy" userId="S::kmarume@ucsd.edu::d854b97e-7973-42cb-8587-eb32ce398d06" providerId="AD" clId="Web-{8001B843-AF20-8D99-E7FC-064DB759A559}" dt="2019-09-11T15:08:57.296" v="128"/>
          <ac:spMkLst>
            <pc:docMk/>
            <pc:sldMk cId="2518986446" sldId="259"/>
            <ac:spMk id="8" creationId="{20FACB61-FB89-49D8-AAF6-27D2825268FD}"/>
          </ac:spMkLst>
        </pc:spChg>
        <pc:spChg chg="add mod">
          <ac:chgData name="Marume, Kacy" userId="S::kmarume@ucsd.edu::d854b97e-7973-42cb-8587-eb32ce398d06" providerId="AD" clId="Web-{8001B843-AF20-8D99-E7FC-064DB759A559}" dt="2019-09-11T15:08:57.327" v="130"/>
          <ac:spMkLst>
            <pc:docMk/>
            <pc:sldMk cId="2518986446" sldId="259"/>
            <ac:spMk id="9" creationId="{24BE7E5C-0D29-4D48-86A4-F401BBA67726}"/>
          </ac:spMkLst>
        </pc:spChg>
        <pc:spChg chg="mod">
          <ac:chgData name="Marume, Kacy" userId="S::kmarume@ucsd.edu::d854b97e-7973-42cb-8587-eb32ce398d06" providerId="AD" clId="Web-{8001B843-AF20-8D99-E7FC-064DB759A559}" dt="2019-09-11T15:09:35.547" v="133" actId="1076"/>
          <ac:spMkLst>
            <pc:docMk/>
            <pc:sldMk cId="2518986446" sldId="259"/>
            <ac:spMk id="11" creationId="{00000000-0000-0000-0000-000000000000}"/>
          </ac:spMkLst>
        </pc:spChg>
        <pc:spChg chg="mod">
          <ac:chgData name="Marume, Kacy" userId="S::kmarume@ucsd.edu::d854b97e-7973-42cb-8587-eb32ce398d06" providerId="AD" clId="Web-{8001B843-AF20-8D99-E7FC-064DB759A559}" dt="2019-09-11T15:09:37.047" v="134" actId="1076"/>
          <ac:spMkLst>
            <pc:docMk/>
            <pc:sldMk cId="2518986446" sldId="259"/>
            <ac:spMk id="12" creationId="{00000000-0000-0000-0000-000000000000}"/>
          </ac:spMkLst>
        </pc:spChg>
        <pc:spChg chg="mod">
          <ac:chgData name="Marume, Kacy" userId="S::kmarume@ucsd.edu::d854b97e-7973-42cb-8587-eb32ce398d06" providerId="AD" clId="Web-{8001B843-AF20-8D99-E7FC-064DB759A559}" dt="2019-09-11T15:09:33.548" v="132" actId="1076"/>
          <ac:spMkLst>
            <pc:docMk/>
            <pc:sldMk cId="2518986446" sldId="259"/>
            <ac:spMk id="1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67AB6-61F7-E749-ABBC-9D8DE83F37B6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FAB629-806D-4142-ACC6-FA4EEC1D6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63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7D4BD-CD72-9942-BD7D-EE14B65EC974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F0A00-B775-CF4D-84AF-24C7CD9CC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38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57673-C51A-5A4F-A267-2EF8B0C08C0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80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0" indent="-457200">
              <a:lnSpc>
                <a:spcPct val="80000"/>
              </a:lnSpc>
              <a:buSzPts val="26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6C92"/>
                </a:solidFill>
              </a:rPr>
              <a:t>4 separate systems for travel and expense processing</a:t>
            </a:r>
          </a:p>
          <a:p>
            <a:pPr marL="457200" indent="-457200">
              <a:lnSpc>
                <a:spcPct val="80000"/>
              </a:lnSpc>
              <a:buSzPts val="2600"/>
              <a:buFont typeface="Arial" panose="020B0604020202020204" pitchFamily="34" charset="0"/>
              <a:buChar char="•"/>
            </a:pPr>
            <a:endParaRPr lang="en-US" dirty="0">
              <a:solidFill>
                <a:srgbClr val="006C92"/>
              </a:solidFill>
            </a:endParaRPr>
          </a:p>
          <a:p>
            <a:pPr marL="457200" indent="-457200">
              <a:lnSpc>
                <a:spcPct val="80000"/>
              </a:lnSpc>
              <a:buSzPts val="26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6C92"/>
                </a:solidFill>
              </a:rPr>
              <a:t>Low user adoption for travel booking through Connexxus</a:t>
            </a:r>
          </a:p>
          <a:p>
            <a:pPr marL="914333" lvl="1" indent="-457200">
              <a:lnSpc>
                <a:spcPct val="80000"/>
              </a:lnSpc>
              <a:buSzPts val="26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6C92"/>
                </a:solidFill>
              </a:rPr>
              <a:t>Loss of discounts/benefits</a:t>
            </a:r>
          </a:p>
          <a:p>
            <a:pPr marL="914333" lvl="1" indent="-457200">
              <a:lnSpc>
                <a:spcPct val="80000"/>
              </a:lnSpc>
              <a:buSzPts val="26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6C92"/>
                </a:solidFill>
              </a:rPr>
              <a:t>Increased risk for </a:t>
            </a:r>
          </a:p>
          <a:p>
            <a:pPr marL="457200" lvl="0" indent="-457200">
              <a:lnSpc>
                <a:spcPct val="80000"/>
              </a:lnSpc>
              <a:buSzPts val="2600"/>
              <a:buFont typeface="Arial" panose="020B0604020202020204" pitchFamily="34" charset="0"/>
              <a:buChar char="•"/>
            </a:pPr>
            <a:endParaRPr lang="en-US" dirty="0">
              <a:solidFill>
                <a:srgbClr val="006C92"/>
              </a:solidFill>
            </a:endParaRPr>
          </a:p>
          <a:p>
            <a:pPr marL="457200" indent="-457200">
              <a:lnSpc>
                <a:spcPct val="80000"/>
              </a:lnSpc>
              <a:buSzPts val="26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6C92"/>
                </a:solidFill>
              </a:rPr>
              <a:t>Processes are confusing and costs are opaque </a:t>
            </a:r>
          </a:p>
          <a:p>
            <a:pPr marL="707390" lvl="1" indent="-285750">
              <a:lnSpc>
                <a:spcPct val="80000"/>
              </a:lnSpc>
              <a:spcBef>
                <a:spcPts val="500"/>
              </a:spcBef>
              <a:buSzPts val="26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6C92"/>
                </a:solidFill>
              </a:rPr>
              <a:t>Training needs &gt; training resources</a:t>
            </a:r>
          </a:p>
          <a:p>
            <a:pPr marL="707390" lvl="1" indent="-285750">
              <a:lnSpc>
                <a:spcPct val="80000"/>
              </a:lnSpc>
              <a:spcBef>
                <a:spcPts val="500"/>
              </a:spcBef>
              <a:buSzPts val="26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6C92"/>
                </a:solidFill>
              </a:rPr>
              <a:t>Travel agent fee structure is complex</a:t>
            </a:r>
          </a:p>
          <a:p>
            <a:pPr marL="707390" lvl="1" indent="-285750">
              <a:lnSpc>
                <a:spcPct val="80000"/>
              </a:lnSpc>
              <a:spcBef>
                <a:spcPts val="500"/>
              </a:spcBef>
              <a:buSzPts val="26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6C92"/>
                </a:solidFill>
              </a:rPr>
              <a:t>Homegrown applications - resource intensive and can’t keep pace with best-in-class solutions</a:t>
            </a:r>
          </a:p>
          <a:p>
            <a:pPr marL="707390" lvl="1" indent="-285750">
              <a:lnSpc>
                <a:spcPct val="80000"/>
              </a:lnSpc>
              <a:spcBef>
                <a:spcPts val="500"/>
              </a:spcBef>
              <a:buSzPts val="2600"/>
              <a:buFont typeface="Arial" panose="020B0604020202020204" pitchFamily="34" charset="0"/>
              <a:buChar char="•"/>
            </a:pPr>
            <a:endParaRPr lang="en-US" dirty="0">
              <a:solidFill>
                <a:srgbClr val="006C92"/>
              </a:solidFill>
            </a:endParaRPr>
          </a:p>
          <a:p>
            <a:pPr marL="285750" indent="-285750">
              <a:lnSpc>
                <a:spcPct val="80000"/>
              </a:lnSpc>
              <a:buSzPts val="2600"/>
              <a:buFont typeface="Arial" panose="020B0604020202020204" pitchFamily="34" charset="0"/>
              <a:buChar char="•"/>
            </a:pPr>
            <a:endParaRPr lang="en-US" dirty="0">
              <a:solidFill>
                <a:srgbClr val="006C92"/>
              </a:solidFill>
            </a:endParaRPr>
          </a:p>
          <a:p>
            <a:pPr marL="457200" indent="-457200">
              <a:lnSpc>
                <a:spcPct val="80000"/>
              </a:lnSpc>
              <a:buSzPts val="26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6C92"/>
                </a:solidFill>
              </a:rPr>
              <a:t>Fragmented travel and expense data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3FA07E-893D-421A-ADDB-6E6336A655F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480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3FA07E-893D-421A-ADDB-6E6336A655F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526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57673-C51A-5A4F-A267-2EF8B0C08C0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650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Single platform supporting all aspects of travel and expense </a:t>
            </a:r>
          </a:p>
          <a:p>
            <a:pPr lvl="1"/>
            <a:r>
              <a:rPr lang="en-US" dirty="0"/>
              <a:t>Replaces multiple homegrown systems, requiring support and maintenance</a:t>
            </a:r>
          </a:p>
          <a:p>
            <a:pPr lvl="1"/>
            <a:r>
              <a:rPr lang="en-US" dirty="0"/>
              <a:t>Simplified business process and training needs</a:t>
            </a:r>
          </a:p>
          <a:p>
            <a:r>
              <a:rPr lang="en-US" dirty="0"/>
              <a:t>Best in Class technology </a:t>
            </a:r>
          </a:p>
          <a:p>
            <a:pPr lvl="1"/>
            <a:r>
              <a:rPr lang="en-US" dirty="0"/>
              <a:t>Robust mobile functionality for travel booking, receipt management, expense reports, approvals, and itinerary management</a:t>
            </a:r>
          </a:p>
          <a:p>
            <a:pPr lvl="1"/>
            <a:r>
              <a:rPr lang="en-US" dirty="0"/>
              <a:t>Automated expense report functionality</a:t>
            </a:r>
          </a:p>
          <a:p>
            <a:pPr lvl="2"/>
            <a:r>
              <a:rPr lang="en-US" dirty="0"/>
              <a:t>  Reduced processing costs ($11 per expense report, $385K annually across UCSD)</a:t>
            </a:r>
          </a:p>
          <a:p>
            <a:pPr lvl="1"/>
            <a:r>
              <a:rPr lang="en-US" dirty="0"/>
              <a:t>Analytics, dashboards, and audit rules</a:t>
            </a:r>
          </a:p>
          <a:p>
            <a:pPr lvl="1"/>
            <a:r>
              <a:rPr lang="en-US" dirty="0"/>
              <a:t>Continuous technology enhancements</a:t>
            </a:r>
          </a:p>
          <a:p>
            <a:pPr lvl="1"/>
            <a:r>
              <a:rPr lang="en-US" dirty="0"/>
              <a:t>Leading T&amp;E technology – used widely by higher-ed and UC system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3FA07E-893D-421A-ADDB-6E6336A655F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7198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approved as proposed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5445FD-DBF2-4D8A-8093-2893109AEFA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17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Single platform supporting all aspects of travel and expense </a:t>
            </a:r>
          </a:p>
          <a:p>
            <a:pPr lvl="1"/>
            <a:r>
              <a:rPr lang="en-US" dirty="0"/>
              <a:t>Replaces multiple homegrown systems, requiring support and maintenance</a:t>
            </a:r>
          </a:p>
          <a:p>
            <a:pPr lvl="1"/>
            <a:r>
              <a:rPr lang="en-US" dirty="0"/>
              <a:t>Simplified business process and training needs</a:t>
            </a:r>
          </a:p>
          <a:p>
            <a:r>
              <a:rPr lang="en-US" dirty="0"/>
              <a:t>Best in Class technology </a:t>
            </a:r>
          </a:p>
          <a:p>
            <a:pPr lvl="1"/>
            <a:r>
              <a:rPr lang="en-US" dirty="0"/>
              <a:t>Robust mobile functionality for travel booking, receipt management, expense reports, approvals, and itinerary management</a:t>
            </a:r>
          </a:p>
          <a:p>
            <a:pPr lvl="1"/>
            <a:r>
              <a:rPr lang="en-US" dirty="0"/>
              <a:t>Automated expense report functionality</a:t>
            </a:r>
          </a:p>
          <a:p>
            <a:pPr lvl="2"/>
            <a:r>
              <a:rPr lang="en-US" dirty="0"/>
              <a:t>  Reduced processing costs ($11 per expense report, $385K annually across UCSD)</a:t>
            </a:r>
          </a:p>
          <a:p>
            <a:pPr lvl="1"/>
            <a:r>
              <a:rPr lang="en-US" dirty="0"/>
              <a:t>Analytics, dashboards, and audit rules</a:t>
            </a:r>
          </a:p>
          <a:p>
            <a:pPr lvl="1"/>
            <a:r>
              <a:rPr lang="en-US" dirty="0"/>
              <a:t>Continuous technology enhancements</a:t>
            </a:r>
          </a:p>
          <a:p>
            <a:pPr lvl="1"/>
            <a:r>
              <a:rPr lang="en-US" dirty="0"/>
              <a:t>Leading T&amp;E technology – used widely by higher-ed and UC system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3FA07E-893D-421A-ADDB-6E6336A655F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0000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80000"/>
              </a:lnSpc>
              <a:spcBef>
                <a:spcPts val="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C92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UC Contracted Pricing and Benefits</a:t>
            </a:r>
          </a:p>
          <a:p>
            <a:pPr marL="1142862" lvl="2" indent="-457200">
              <a:lnSpc>
                <a:spcPct val="80000"/>
              </a:lnSpc>
              <a:buSzPts val="18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C92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Offers overall savings</a:t>
            </a:r>
          </a:p>
          <a:p>
            <a:pPr marL="1142862" lvl="2" indent="-457200">
              <a:lnSpc>
                <a:spcPct val="80000"/>
              </a:lnSpc>
              <a:buSzPts val="18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C92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Additional services (internet, upgrades, etc)</a:t>
            </a:r>
          </a:p>
          <a:p>
            <a:pPr marL="1142862" lvl="2" indent="-457200">
              <a:lnSpc>
                <a:spcPct val="80000"/>
              </a:lnSpc>
              <a:buSzPts val="18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C92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Travel Agent specific deals</a:t>
            </a:r>
          </a:p>
          <a:p>
            <a:pPr marL="1142862" lvl="2" indent="-457200">
              <a:lnSpc>
                <a:spcPct val="80000"/>
              </a:lnSpc>
              <a:buSzPts val="18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C92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UC-System leverage for support issues (waivers and favors, unused ticket repurposing) </a:t>
            </a:r>
          </a:p>
          <a:p>
            <a:pPr marL="457200" indent="-457200">
              <a:lnSpc>
                <a:spcPct val="80000"/>
              </a:lnSpc>
              <a:spcBef>
                <a:spcPts val="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C92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Travel Insurance included in UC Contracts</a:t>
            </a:r>
          </a:p>
          <a:p>
            <a:pPr marL="1142862" lvl="2" indent="-457200">
              <a:lnSpc>
                <a:spcPct val="80000"/>
              </a:lnSpc>
              <a:buSzPts val="18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C92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Rental cars</a:t>
            </a:r>
          </a:p>
          <a:p>
            <a:pPr marL="457200" indent="-457200">
              <a:lnSpc>
                <a:spcPct val="80000"/>
              </a:lnSpc>
              <a:spcBef>
                <a:spcPts val="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C92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Support during crisis events (natural disaster, political unrest, etc.) </a:t>
            </a:r>
          </a:p>
          <a:p>
            <a:pPr marL="457200" indent="-457200">
              <a:lnSpc>
                <a:spcPct val="80000"/>
              </a:lnSpc>
              <a:spcBef>
                <a:spcPts val="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C92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Connection with </a:t>
            </a:r>
            <a:r>
              <a:rPr lang="en-US" sz="2000" dirty="0" err="1">
                <a:solidFill>
                  <a:srgbClr val="006C92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TripIt</a:t>
            </a:r>
            <a:r>
              <a:rPr lang="en-US" sz="2000" dirty="0">
                <a:solidFill>
                  <a:srgbClr val="006C92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, best rated itinerary management</a:t>
            </a:r>
          </a:p>
          <a:p>
            <a:pPr marL="457200" indent="-457200">
              <a:lnSpc>
                <a:spcPct val="80000"/>
              </a:lnSpc>
              <a:spcBef>
                <a:spcPts val="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C92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Dedicated travel agent support team </a:t>
            </a:r>
          </a:p>
          <a:p>
            <a:pPr marL="800030" lvl="1" indent="-457200">
              <a:lnSpc>
                <a:spcPct val="80000"/>
              </a:lnSpc>
              <a:buSzPts val="18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C92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Support booking international/complex/multi-city trips</a:t>
            </a:r>
          </a:p>
          <a:p>
            <a:pPr marL="800030" lvl="1" indent="-457200">
              <a:lnSpc>
                <a:spcPct val="80000"/>
              </a:lnSpc>
              <a:buSzPts val="18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C92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After hours and emergency support</a:t>
            </a:r>
          </a:p>
          <a:p>
            <a:pPr marL="800030" lvl="1" indent="-457200">
              <a:lnSpc>
                <a:spcPct val="80000"/>
              </a:lnSpc>
              <a:buSzPts val="18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C92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Support rebooking if flights are missed/cancelled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3FA07E-893D-421A-ADDB-6E6336A655F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0651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Presentation Title 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60775" y="2894525"/>
            <a:ext cx="11431019" cy="1995456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100000"/>
              </a:lnSpc>
              <a:defRPr sz="6000" b="0" cap="none" baseline="0">
                <a:solidFill>
                  <a:schemeClr val="accent1"/>
                </a:solidFill>
                <a:latin typeface="calibri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560776" y="4904216"/>
            <a:ext cx="11431019" cy="1953784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0" baseline="0">
                <a:solidFill>
                  <a:schemeClr val="tx2"/>
                </a:solidFill>
                <a:latin typeface="Calibri" charset="0"/>
              </a:defRPr>
            </a:lvl1pPr>
            <a:lvl2pPr marL="342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6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9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44232" y="6492875"/>
            <a:ext cx="2743200" cy="3651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E919A1-1381-F046-89FB-70F41382B02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213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section 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6604" y="1485900"/>
            <a:ext cx="11145795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318" y="3928504"/>
            <a:ext cx="1112108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44232" y="6492875"/>
            <a:ext cx="2743200" cy="3651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E919A1-1381-F046-89FB-70F41382B02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370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- with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496" y="333632"/>
            <a:ext cx="11296135" cy="753763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96" y="1687068"/>
            <a:ext cx="11308491" cy="44759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06278" y="6437830"/>
            <a:ext cx="2743200" cy="36512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1269076-0E24-6A49-9E99-48290E2F7D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467496" y="1070610"/>
            <a:ext cx="8293100" cy="630238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pPr lvl="0"/>
            <a:r>
              <a:rPr lang="en-US" dirty="0"/>
              <a:t>Click to edit Master Subhead style</a:t>
            </a:r>
          </a:p>
        </p:txBody>
      </p:sp>
    </p:spTree>
    <p:extLst>
      <p:ext uri="{BB962C8B-B14F-4D97-AF65-F5344CB8AC3E}">
        <p14:creationId xmlns:p14="http://schemas.microsoft.com/office/powerpoint/2010/main" val="17363814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- no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496" y="333632"/>
            <a:ext cx="11296135" cy="753763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496" y="1687068"/>
            <a:ext cx="11308491" cy="44759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467496" y="1070610"/>
            <a:ext cx="8293100" cy="630238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pPr lvl="0"/>
            <a:r>
              <a:rPr lang="en-US" dirty="0"/>
              <a:t>Click to edit Master Subhead style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06278" y="6437830"/>
            <a:ext cx="2743200" cy="36512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1269076-0E24-6A49-9E99-48290E2F7D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255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ble Content - with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485899"/>
            <a:ext cx="5181600" cy="45689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0" y="1485899"/>
            <a:ext cx="5181600" cy="45689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06278" y="6437830"/>
            <a:ext cx="2743200" cy="36512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1269076-0E24-6A49-9E99-48290E2F7D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01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ontent - no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497" y="0"/>
            <a:ext cx="1130849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485899"/>
            <a:ext cx="5181600" cy="45689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6400800" y="1485899"/>
            <a:ext cx="5181600" cy="45689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06278" y="6437830"/>
            <a:ext cx="2743200" cy="36512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1269076-0E24-6A49-9E99-48290E2F7D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75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 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60776" y="4154408"/>
            <a:ext cx="11253272" cy="1953784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200" b="0" baseline="0">
                <a:solidFill>
                  <a:schemeClr val="tx2"/>
                </a:solidFill>
                <a:latin typeface="Calibri" charset="0"/>
              </a:defRPr>
            </a:lvl1pPr>
            <a:lvl2pPr marL="342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6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9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contact information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44232" y="6492875"/>
            <a:ext cx="2743200" cy="3651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E919A1-1381-F046-89FB-70F41382B02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9875520" y="2834640"/>
            <a:ext cx="2003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tx2"/>
                </a:solidFill>
              </a:rPr>
              <a:t>esr.ucsd.edu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65762" y="1313971"/>
            <a:ext cx="11477324" cy="3534655"/>
          </a:xfrm>
        </p:spPr>
        <p:txBody>
          <a:bodyPr anchor="ctr" anchorCtr="1"/>
          <a:lstStyle>
            <a:lvl1pPr marL="0" indent="0" algn="ctr">
              <a:buNone/>
              <a:defRPr sz="1051"/>
            </a:lvl1pPr>
            <a:lvl2pPr marL="383826" indent="0">
              <a:buNone/>
              <a:defRPr sz="2325"/>
            </a:lvl2pPr>
            <a:lvl3pPr marL="767651" indent="0">
              <a:buNone/>
              <a:defRPr sz="2025"/>
            </a:lvl3pPr>
            <a:lvl4pPr marL="1151481" indent="0">
              <a:buNone/>
              <a:defRPr sz="1651"/>
            </a:lvl4pPr>
            <a:lvl5pPr marL="1535306" indent="0">
              <a:buNone/>
              <a:defRPr sz="1651"/>
            </a:lvl5pPr>
            <a:lvl6pPr marL="1919132" indent="0">
              <a:buNone/>
              <a:defRPr sz="1651"/>
            </a:lvl6pPr>
            <a:lvl7pPr marL="2302960" indent="0">
              <a:buNone/>
              <a:defRPr sz="1651"/>
            </a:lvl7pPr>
            <a:lvl8pPr marL="2686783" indent="0">
              <a:buNone/>
              <a:defRPr sz="1651"/>
            </a:lvl8pPr>
            <a:lvl9pPr marL="3070614" indent="0">
              <a:buNone/>
              <a:defRPr sz="1651"/>
            </a:lvl9pPr>
          </a:lstStyle>
          <a:p>
            <a:r>
              <a:rPr lang="en-US" dirty="0"/>
              <a:t>Drag picture to placeholder </a:t>
            </a:r>
            <a:br>
              <a:rPr lang="en-US" dirty="0"/>
            </a:br>
            <a:r>
              <a:rPr lang="en-US" dirty="0"/>
              <a:t>or click icon to add</a:t>
            </a:r>
            <a:br>
              <a:rPr lang="en-US" dirty="0"/>
            </a:br>
            <a:r>
              <a:rPr lang="en-US" dirty="0"/>
              <a:t>(150 DPI </a:t>
            </a:r>
            <a:r>
              <a:rPr lang="en-US" dirty="0" err="1"/>
              <a:t>PNG</a:t>
            </a:r>
            <a:r>
              <a:rPr lang="en-US" dirty="0"/>
              <a:t> file recommended)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87493" y="250878"/>
            <a:ext cx="12007843" cy="811807"/>
          </a:xfrm>
          <a:solidFill>
            <a:srgbClr val="006C92"/>
          </a:solidFill>
        </p:spPr>
        <p:txBody>
          <a:bodyPr lIns="457200" tIns="0" rIns="0" bIns="0" anchor="ctr" anchorCtr="0">
            <a:noAutofit/>
          </a:bodyPr>
          <a:lstStyle>
            <a:lvl1pPr algn="l">
              <a:lnSpc>
                <a:spcPts val="2600"/>
              </a:lnSpc>
              <a:defRPr sz="30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</a:t>
            </a:r>
            <a:r>
              <a:rPr lang="en-US"/>
              <a:t>Add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1" hasCustomPrompt="1"/>
          </p:nvPr>
        </p:nvSpPr>
        <p:spPr>
          <a:xfrm>
            <a:off x="365762" y="5099914"/>
            <a:ext cx="11477324" cy="1416148"/>
          </a:xfrm>
        </p:spPr>
        <p:txBody>
          <a:bodyPr lIns="0" tIns="0" rIns="0" bIns="0"/>
          <a:lstStyle>
            <a:lvl1pPr marL="0" indent="0">
              <a:lnSpc>
                <a:spcPts val="1800"/>
              </a:lnSpc>
              <a:spcBef>
                <a:spcPts val="600"/>
              </a:spcBef>
              <a:spcAft>
                <a:spcPts val="1200"/>
              </a:spcAft>
              <a:buClr>
                <a:srgbClr val="0C68AC"/>
              </a:buClr>
              <a:buNone/>
              <a:defRPr sz="2000">
                <a:solidFill>
                  <a:srgbClr val="006C92"/>
                </a:solidFill>
              </a:defRPr>
            </a:lvl1pPr>
            <a:lvl2pPr marL="342827" indent="0">
              <a:lnSpc>
                <a:spcPts val="1800"/>
              </a:lnSpc>
              <a:spcBef>
                <a:spcPts val="600"/>
              </a:spcBef>
              <a:spcAft>
                <a:spcPts val="1200"/>
              </a:spcAft>
              <a:buClr>
                <a:srgbClr val="0C68AC"/>
              </a:buClr>
              <a:buNone/>
              <a:defRPr sz="2000">
                <a:solidFill>
                  <a:srgbClr val="006C92"/>
                </a:solidFill>
              </a:defRPr>
            </a:lvl2pPr>
            <a:lvl3pPr marL="685659" indent="0">
              <a:lnSpc>
                <a:spcPts val="1800"/>
              </a:lnSpc>
              <a:spcBef>
                <a:spcPts val="600"/>
              </a:spcBef>
              <a:spcAft>
                <a:spcPts val="1200"/>
              </a:spcAft>
              <a:buClr>
                <a:srgbClr val="0C68AC"/>
              </a:buClr>
              <a:buNone/>
              <a:defRPr sz="2000">
                <a:solidFill>
                  <a:srgbClr val="006C92"/>
                </a:solidFill>
              </a:defRPr>
            </a:lvl3pPr>
            <a:lvl4pPr marL="1028488" indent="0">
              <a:lnSpc>
                <a:spcPts val="1800"/>
              </a:lnSpc>
              <a:spcBef>
                <a:spcPts val="600"/>
              </a:spcBef>
              <a:spcAft>
                <a:spcPts val="1200"/>
              </a:spcAft>
              <a:buClr>
                <a:srgbClr val="0C68AC"/>
              </a:buClr>
              <a:buNone/>
              <a:defRPr sz="2000">
                <a:solidFill>
                  <a:srgbClr val="006C92"/>
                </a:solidFill>
              </a:defRPr>
            </a:lvl4pPr>
            <a:lvl5pPr marL="1371316" indent="0">
              <a:lnSpc>
                <a:spcPts val="1800"/>
              </a:lnSpc>
              <a:spcBef>
                <a:spcPts val="600"/>
              </a:spcBef>
              <a:spcAft>
                <a:spcPts val="1200"/>
              </a:spcAft>
              <a:buClr>
                <a:srgbClr val="0C68AC"/>
              </a:buClr>
              <a:buNone/>
              <a:defRPr sz="2000">
                <a:solidFill>
                  <a:srgbClr val="006C92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4181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+Content+PhotoLe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5532277" y="1352391"/>
            <a:ext cx="6310809" cy="5163671"/>
          </a:xfrm>
        </p:spPr>
        <p:txBody>
          <a:bodyPr anchor="ctr" anchorCtr="1"/>
          <a:lstStyle>
            <a:lvl1pPr marL="0" indent="0" algn="ctr">
              <a:buNone/>
              <a:defRPr sz="1051"/>
            </a:lvl1pPr>
            <a:lvl2pPr marL="383826" indent="0">
              <a:buNone/>
              <a:defRPr sz="2325"/>
            </a:lvl2pPr>
            <a:lvl3pPr marL="767651" indent="0">
              <a:buNone/>
              <a:defRPr sz="2025"/>
            </a:lvl3pPr>
            <a:lvl4pPr marL="1151481" indent="0">
              <a:buNone/>
              <a:defRPr sz="1651"/>
            </a:lvl4pPr>
            <a:lvl5pPr marL="1535306" indent="0">
              <a:buNone/>
              <a:defRPr sz="1651"/>
            </a:lvl5pPr>
            <a:lvl6pPr marL="1919132" indent="0">
              <a:buNone/>
              <a:defRPr sz="1651"/>
            </a:lvl6pPr>
            <a:lvl7pPr marL="2302960" indent="0">
              <a:buNone/>
              <a:defRPr sz="1651"/>
            </a:lvl7pPr>
            <a:lvl8pPr marL="2686783" indent="0">
              <a:buNone/>
              <a:defRPr sz="1651"/>
            </a:lvl8pPr>
            <a:lvl9pPr marL="3070614" indent="0">
              <a:buNone/>
              <a:defRPr sz="1651"/>
            </a:lvl9pPr>
          </a:lstStyle>
          <a:p>
            <a:r>
              <a:rPr lang="en-US" dirty="0"/>
              <a:t>Drag picture to placeholder </a:t>
            </a:r>
            <a:br>
              <a:rPr lang="en-US" dirty="0"/>
            </a:br>
            <a:r>
              <a:rPr lang="en-US" dirty="0"/>
              <a:t>or click icon to add</a:t>
            </a:r>
            <a:br>
              <a:rPr lang="en-US" dirty="0"/>
            </a:br>
            <a:r>
              <a:rPr lang="en-US" dirty="0"/>
              <a:t>(150 DPI </a:t>
            </a:r>
            <a:r>
              <a:rPr lang="en-US" dirty="0" err="1"/>
              <a:t>PNG</a:t>
            </a:r>
            <a:r>
              <a:rPr lang="en-US" dirty="0"/>
              <a:t> file recommended)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87492" y="250878"/>
            <a:ext cx="12007843" cy="811807"/>
          </a:xfrm>
          <a:solidFill>
            <a:srgbClr val="006C92"/>
          </a:solidFill>
        </p:spPr>
        <p:txBody>
          <a:bodyPr lIns="457200" tIns="0" rIns="0" bIns="0" anchor="ctr" anchorCtr="0">
            <a:noAutofit/>
          </a:bodyPr>
          <a:lstStyle>
            <a:lvl1pPr algn="l">
              <a:lnSpc>
                <a:spcPts val="2600"/>
              </a:lnSpc>
              <a:defRPr sz="30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</a:t>
            </a:r>
            <a:r>
              <a:rPr lang="en-US"/>
              <a:t>Add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62012" y="1352391"/>
            <a:ext cx="4784560" cy="5163671"/>
          </a:xfrm>
        </p:spPr>
        <p:txBody>
          <a:bodyPr lIns="0" tIns="0" rIns="0" bIns="0"/>
          <a:lstStyle>
            <a:lvl1pPr marL="0" indent="0">
              <a:lnSpc>
                <a:spcPts val="1800"/>
              </a:lnSpc>
              <a:spcBef>
                <a:spcPts val="600"/>
              </a:spcBef>
              <a:spcAft>
                <a:spcPts val="1200"/>
              </a:spcAft>
              <a:buClr>
                <a:srgbClr val="0C68AC"/>
              </a:buClr>
              <a:buNone/>
              <a:defRPr sz="2000">
                <a:solidFill>
                  <a:srgbClr val="006C92"/>
                </a:solidFill>
              </a:defRPr>
            </a:lvl1pPr>
            <a:lvl2pPr marL="342827" indent="0">
              <a:lnSpc>
                <a:spcPts val="1800"/>
              </a:lnSpc>
              <a:spcBef>
                <a:spcPts val="600"/>
              </a:spcBef>
              <a:spcAft>
                <a:spcPts val="1200"/>
              </a:spcAft>
              <a:buClr>
                <a:srgbClr val="0C68AC"/>
              </a:buClr>
              <a:buNone/>
              <a:defRPr sz="2000">
                <a:solidFill>
                  <a:srgbClr val="006C92"/>
                </a:solidFill>
              </a:defRPr>
            </a:lvl2pPr>
            <a:lvl3pPr marL="685659" indent="0">
              <a:lnSpc>
                <a:spcPts val="1800"/>
              </a:lnSpc>
              <a:spcBef>
                <a:spcPts val="600"/>
              </a:spcBef>
              <a:spcAft>
                <a:spcPts val="1200"/>
              </a:spcAft>
              <a:buClr>
                <a:srgbClr val="0C68AC"/>
              </a:buClr>
              <a:buNone/>
              <a:defRPr sz="2000">
                <a:solidFill>
                  <a:srgbClr val="006C92"/>
                </a:solidFill>
              </a:defRPr>
            </a:lvl3pPr>
            <a:lvl4pPr marL="1028488" indent="0">
              <a:lnSpc>
                <a:spcPts val="1800"/>
              </a:lnSpc>
              <a:spcBef>
                <a:spcPts val="600"/>
              </a:spcBef>
              <a:spcAft>
                <a:spcPts val="1200"/>
              </a:spcAft>
              <a:buClr>
                <a:srgbClr val="0C68AC"/>
              </a:buClr>
              <a:buNone/>
              <a:defRPr sz="2000">
                <a:solidFill>
                  <a:srgbClr val="006C92"/>
                </a:solidFill>
              </a:defRPr>
            </a:lvl4pPr>
            <a:lvl5pPr marL="1371316" indent="0">
              <a:lnSpc>
                <a:spcPts val="1800"/>
              </a:lnSpc>
              <a:spcBef>
                <a:spcPts val="600"/>
              </a:spcBef>
              <a:spcAft>
                <a:spcPts val="1200"/>
              </a:spcAft>
              <a:buClr>
                <a:srgbClr val="0C68AC"/>
              </a:buClr>
              <a:buNone/>
              <a:defRPr sz="2000">
                <a:solidFill>
                  <a:srgbClr val="006C92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5819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497" y="0"/>
            <a:ext cx="113084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497" y="1183074"/>
            <a:ext cx="11308492" cy="5020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5658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F7FAD77-28B8-3A4C-BC88-37C6E2B2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5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  <p:sldLayoutId id="2147483674" r:id="rId3"/>
    <p:sldLayoutId id="2147483686" r:id="rId4"/>
    <p:sldLayoutId id="2147483676" r:id="rId5"/>
    <p:sldLayoutId id="2147483687" r:id="rId6"/>
    <p:sldLayoutId id="2147483685" r:id="rId7"/>
    <p:sldLayoutId id="2147483688" r:id="rId8"/>
    <p:sldLayoutId id="214748368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26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04" userDrawn="1">
          <p15:clr>
            <a:srgbClr val="F26B43"/>
          </p15:clr>
        </p15:guide>
        <p15:guide id="2" orient="horz" pos="936" userDrawn="1">
          <p15:clr>
            <a:srgbClr val="F26B43"/>
          </p15:clr>
        </p15:guide>
        <p15:guide id="3" pos="360" userDrawn="1">
          <p15:clr>
            <a:srgbClr val="F26B43"/>
          </p15:clr>
        </p15:guide>
        <p15:guide id="4" pos="729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Concur Travel and Expense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Kacy Marume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49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Long Term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Short term pain: 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/>
              <a:t>Oracle P2P solutions are not as robust for higher-ed as their ERP and EPM products 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/>
              <a:t>UC San Diego will experience some functionality losses in a transition to Oracle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/>
              <a:t>Our analysis shows that Jaggaer is the best value choice for years 1-3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Long term gain: 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/>
              <a:t>Oracle is motivated to develop a best-in-class solution for procurement 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/>
              <a:t>Looking to expand into higher-ed/research and health care 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/>
              <a:t>Oracle has committed to engage UC San Diego as a development partner in P2P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/>
              <a:t>Our analysis shows that Oracle is the best value choice looking at 10+ years</a:t>
            </a:r>
          </a:p>
        </p:txBody>
      </p:sp>
    </p:spTree>
    <p:extLst>
      <p:ext uri="{BB962C8B-B14F-4D97-AF65-F5344CB8AC3E}">
        <p14:creationId xmlns:p14="http://schemas.microsoft.com/office/powerpoint/2010/main" val="304541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34657" y="1330802"/>
            <a:ext cx="10128865" cy="415498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380365" indent="-380365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Single platform supporting all aspects of procure-to-pay </a:t>
            </a:r>
            <a:endParaRPr lang="en-US" sz="2400" dirty="0">
              <a:solidFill>
                <a:schemeClr val="tx2"/>
              </a:solidFill>
              <a:cs typeface="Calibri"/>
            </a:endParaRPr>
          </a:p>
          <a:p>
            <a:pPr marL="380365" indent="-380365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  <a:cs typeface="Calibri"/>
            </a:endParaRPr>
          </a:p>
          <a:p>
            <a:pPr marL="380365" indent="-380365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cs typeface="Calibri"/>
              </a:rPr>
              <a:t>Aligning with the Oracle Financial System will offer better reporting, real-time accounting validation, improved posted cost transfers, and budget integrations</a:t>
            </a:r>
          </a:p>
          <a:p>
            <a:pPr marL="380365" indent="-380365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  <a:cs typeface="Calibri"/>
            </a:endParaRPr>
          </a:p>
          <a:p>
            <a:pPr marL="380365" indent="-380365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cs typeface="Calibri"/>
              </a:rPr>
              <a:t>We will be one of very few major research universities and academic health systems to have a fully integrated financial and P2P system. This opens a host of unprecedented opportunities that we’re excited to explore. </a:t>
            </a:r>
          </a:p>
          <a:p>
            <a:pPr marL="380365" indent="-380365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  <a:cs typeface="Calibri"/>
            </a:endParaRPr>
          </a:p>
          <a:p>
            <a:pPr marL="380365" indent="-380365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cs typeface="Calibri"/>
              </a:rPr>
              <a:t>Oracle can meet the inventory management needs of a health system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Oracle Procure-to-Pay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012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Timeline for Concur and P2P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FC70FA-E65E-47BA-8E93-CEEF9A323CB0}"/>
              </a:ext>
            </a:extLst>
          </p:cNvPr>
          <p:cNvSpPr txBox="1"/>
          <p:nvPr/>
        </p:nvSpPr>
        <p:spPr>
          <a:xfrm>
            <a:off x="1490090" y="1804052"/>
            <a:ext cx="9595332" cy="36933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172B4D"/>
                </a:solidFill>
                <a:latin typeface="Segoe UI"/>
                <a:cs typeface="Segoe UI"/>
              </a:rPr>
              <a:t>Underway!- </a:t>
            </a:r>
            <a:r>
              <a:rPr lang="en-US" dirty="0">
                <a:solidFill>
                  <a:srgbClr val="172B4D"/>
                </a:solidFill>
                <a:latin typeface="Segoe UI"/>
                <a:cs typeface="Segoe UI"/>
              </a:rPr>
              <a:t>Concur Presentation Development (Future State Travel and Expense)</a:t>
            </a:r>
          </a:p>
          <a:p>
            <a:r>
              <a:rPr lang="en-US" b="1" dirty="0">
                <a:solidFill>
                  <a:srgbClr val="172B4D"/>
                </a:solidFill>
                <a:latin typeface="Segoe UI"/>
                <a:cs typeface="Segoe UI"/>
              </a:rPr>
              <a:t>Thursday, September </a:t>
            </a:r>
            <a:r>
              <a:rPr lang="en-US" b="1" dirty="0">
                <a:solidFill>
                  <a:srgbClr val="1F497D"/>
                </a:solidFill>
                <a:latin typeface="Segoe UI"/>
                <a:cs typeface="Segoe UI"/>
              </a:rPr>
              <a:t>5</a:t>
            </a:r>
            <a:r>
              <a:rPr lang="en-US" b="1" dirty="0">
                <a:solidFill>
                  <a:srgbClr val="172B4D"/>
                </a:solidFill>
                <a:latin typeface="Segoe UI"/>
                <a:cs typeface="Segoe UI"/>
              </a:rPr>
              <a:t>th from 10:30-12pm</a:t>
            </a:r>
            <a:r>
              <a:rPr lang="en-US" dirty="0">
                <a:solidFill>
                  <a:srgbClr val="172B4D"/>
                </a:solidFill>
                <a:latin typeface="Segoe UI"/>
                <a:cs typeface="Segoe UI"/>
              </a:rPr>
              <a:t>: VC Leads FIS Change Network- Presentation </a:t>
            </a:r>
          </a:p>
          <a:p>
            <a:r>
              <a:rPr lang="en-US" b="1" dirty="0">
                <a:solidFill>
                  <a:srgbClr val="172B4D"/>
                </a:solidFill>
                <a:latin typeface="Segoe UI"/>
                <a:cs typeface="Segoe UI"/>
              </a:rPr>
              <a:t>Wednesday, September 11th from 1-2pm</a:t>
            </a:r>
            <a:r>
              <a:rPr lang="en-US" dirty="0">
                <a:solidFill>
                  <a:srgbClr val="172B4D"/>
                </a:solidFill>
                <a:latin typeface="Segoe UI"/>
                <a:cs typeface="Segoe UI"/>
              </a:rPr>
              <a:t>: VC CFO- Presentation </a:t>
            </a:r>
          </a:p>
          <a:p>
            <a:r>
              <a:rPr lang="en-US" b="1" dirty="0">
                <a:solidFill>
                  <a:srgbClr val="172B4D"/>
                </a:solidFill>
                <a:latin typeface="Segoe UI"/>
                <a:cs typeface="Segoe UI"/>
              </a:rPr>
              <a:t>September</a:t>
            </a:r>
            <a:r>
              <a:rPr lang="en-US" dirty="0">
                <a:solidFill>
                  <a:srgbClr val="172B4D"/>
                </a:solidFill>
                <a:latin typeface="Segoe UI"/>
                <a:cs typeface="Segoe UI"/>
              </a:rPr>
              <a:t>- SOCM bi-weekly meeting update CL/CPs from other ESR projects </a:t>
            </a:r>
          </a:p>
          <a:p>
            <a:r>
              <a:rPr lang="en-US" b="1" dirty="0">
                <a:solidFill>
                  <a:srgbClr val="172B4D"/>
                </a:solidFill>
                <a:latin typeface="Segoe UI"/>
                <a:cs typeface="Segoe UI"/>
              </a:rPr>
              <a:t>Complete before September 12th</a:t>
            </a:r>
            <a:r>
              <a:rPr lang="en-US" dirty="0">
                <a:solidFill>
                  <a:srgbClr val="172B4D"/>
                </a:solidFill>
                <a:latin typeface="Segoe UI"/>
                <a:cs typeface="Segoe UI"/>
              </a:rPr>
              <a:t>- Laura and Kacy load news article into CMS </a:t>
            </a:r>
            <a:endParaRPr lang="en-US"/>
          </a:p>
          <a:p>
            <a:r>
              <a:rPr lang="en-US" b="1" dirty="0">
                <a:solidFill>
                  <a:srgbClr val="172B4D"/>
                </a:solidFill>
                <a:latin typeface="Segoe UI"/>
                <a:cs typeface="Segoe UI"/>
              </a:rPr>
              <a:t>September</a:t>
            </a:r>
            <a:r>
              <a:rPr lang="en-US" dirty="0">
                <a:solidFill>
                  <a:srgbClr val="172B4D"/>
                </a:solidFill>
                <a:latin typeface="Segoe UI"/>
                <a:cs typeface="Segoe UI"/>
              </a:rPr>
              <a:t>- ESR News Article Concur and P2P Announcement (same as above)</a:t>
            </a:r>
          </a:p>
          <a:p>
            <a:r>
              <a:rPr lang="en-US" b="1" dirty="0">
                <a:solidFill>
                  <a:srgbClr val="172B4D"/>
                </a:solidFill>
                <a:latin typeface="Segoe UI"/>
                <a:cs typeface="Segoe UI"/>
              </a:rPr>
              <a:t>September</a:t>
            </a:r>
            <a:r>
              <a:rPr lang="en-US" dirty="0">
                <a:solidFill>
                  <a:srgbClr val="172B4D"/>
                </a:solidFill>
                <a:latin typeface="Segoe UI"/>
                <a:cs typeface="Segoe UI"/>
              </a:rPr>
              <a:t>- FIS Newsletter reference ESR newsletter article</a:t>
            </a:r>
          </a:p>
          <a:p>
            <a:r>
              <a:rPr lang="en-US" b="1" dirty="0">
                <a:solidFill>
                  <a:srgbClr val="172B4D"/>
                </a:solidFill>
                <a:latin typeface="Segoe UI"/>
                <a:cs typeface="Segoe UI"/>
              </a:rPr>
              <a:t>(TBD)</a:t>
            </a:r>
            <a:r>
              <a:rPr lang="en-US" dirty="0">
                <a:solidFill>
                  <a:srgbClr val="172B4D"/>
                </a:solidFill>
                <a:latin typeface="Segoe UI"/>
                <a:cs typeface="Segoe UI"/>
              </a:rPr>
              <a:t>- IPPS Quarterly</a:t>
            </a:r>
          </a:p>
          <a:p>
            <a:r>
              <a:rPr lang="en-US" b="1" dirty="0">
                <a:solidFill>
                  <a:srgbClr val="172B4D"/>
                </a:solidFill>
                <a:latin typeface="Segoe UI"/>
                <a:cs typeface="Segoe UI"/>
              </a:rPr>
              <a:t>October- </a:t>
            </a:r>
            <a:r>
              <a:rPr lang="en-US" dirty="0">
                <a:solidFill>
                  <a:srgbClr val="172B4D"/>
                </a:solidFill>
                <a:latin typeface="Segoe UI"/>
                <a:cs typeface="Segoe UI"/>
              </a:rPr>
              <a:t>Campus Notice- Vendor Announcement + Benefits </a:t>
            </a:r>
          </a:p>
          <a:p>
            <a:r>
              <a:rPr lang="en-US" b="1" dirty="0">
                <a:solidFill>
                  <a:srgbClr val="172B4D"/>
                </a:solidFill>
                <a:latin typeface="Segoe UI"/>
                <a:cs typeface="Segoe UI"/>
              </a:rPr>
              <a:t>October- </a:t>
            </a:r>
            <a:r>
              <a:rPr lang="en-US" dirty="0">
                <a:solidFill>
                  <a:srgbClr val="172B4D"/>
                </a:solidFill>
                <a:latin typeface="Segoe UI"/>
                <a:cs typeface="Segoe UI"/>
              </a:rPr>
              <a:t>Update ESR FIS Website</a:t>
            </a:r>
          </a:p>
          <a:p>
            <a:r>
              <a:rPr lang="en-US" b="1" dirty="0">
                <a:solidFill>
                  <a:srgbClr val="172B4D"/>
                </a:solidFill>
                <a:latin typeface="Segoe UI"/>
                <a:cs typeface="Segoe UI"/>
              </a:rPr>
              <a:t>November</a:t>
            </a:r>
            <a:r>
              <a:rPr lang="en-US" dirty="0">
                <a:solidFill>
                  <a:srgbClr val="172B4D"/>
                </a:solidFill>
                <a:latin typeface="Segoe UI"/>
                <a:cs typeface="Segoe UI"/>
              </a:rPr>
              <a:t>- Concur and P2P Hype Videos</a:t>
            </a:r>
          </a:p>
          <a:p>
            <a:r>
              <a:rPr lang="en-US" b="1" dirty="0">
                <a:solidFill>
                  <a:srgbClr val="172B4D"/>
                </a:solidFill>
                <a:latin typeface="Segoe UI"/>
                <a:cs typeface="Segoe UI"/>
              </a:rPr>
              <a:t>December/ January- </a:t>
            </a:r>
            <a:r>
              <a:rPr lang="en-US" dirty="0">
                <a:solidFill>
                  <a:srgbClr val="172B4D"/>
                </a:solidFill>
                <a:latin typeface="Segoe UI"/>
                <a:cs typeface="Segoe UI"/>
              </a:rPr>
              <a:t>Marketing for Webinar</a:t>
            </a:r>
          </a:p>
          <a:p>
            <a:r>
              <a:rPr lang="en-US" b="1" dirty="0">
                <a:solidFill>
                  <a:srgbClr val="172B4D"/>
                </a:solidFill>
                <a:latin typeface="Segoe UI"/>
                <a:cs typeface="Segoe UI"/>
              </a:rPr>
              <a:t>January</a:t>
            </a:r>
            <a:r>
              <a:rPr lang="en-US" dirty="0">
                <a:solidFill>
                  <a:srgbClr val="172B4D"/>
                </a:solidFill>
                <a:latin typeface="Segoe UI"/>
                <a:cs typeface="Segoe UI"/>
              </a:rPr>
              <a:t>- University-wide Webinar: IPPS (Concur + Procurement+ Sunsetting Applications)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6687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endCxn id="26" idx="2"/>
          </p:cNvCxnSpPr>
          <p:nvPr/>
        </p:nvCxnSpPr>
        <p:spPr>
          <a:xfrm flipH="1" flipV="1">
            <a:off x="2210283" y="3291442"/>
            <a:ext cx="346149" cy="1372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endCxn id="27" idx="2"/>
          </p:cNvCxnSpPr>
          <p:nvPr/>
        </p:nvCxnSpPr>
        <p:spPr>
          <a:xfrm flipH="1">
            <a:off x="2215133" y="4572791"/>
            <a:ext cx="488144" cy="29972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505236" y="3291441"/>
            <a:ext cx="516089" cy="9909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161351" y="2418445"/>
            <a:ext cx="181324" cy="55135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21" idx="0"/>
          </p:cNvCxnSpPr>
          <p:nvPr/>
        </p:nvCxnSpPr>
        <p:spPr>
          <a:xfrm flipH="1" flipV="1">
            <a:off x="4505235" y="4290901"/>
            <a:ext cx="1032179" cy="441439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4173563" y="4807708"/>
            <a:ext cx="169112" cy="46109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3019633" y="2370604"/>
            <a:ext cx="107184" cy="46094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8608502" y="1413445"/>
            <a:ext cx="2643479" cy="5213937"/>
            <a:chOff x="8332159" y="620599"/>
            <a:chExt cx="2792893" cy="5500855"/>
          </a:xfrm>
        </p:grpSpPr>
        <p:cxnSp>
          <p:nvCxnSpPr>
            <p:cNvPr id="14" name="Straight Connector 13"/>
            <p:cNvCxnSpPr>
              <a:stCxn id="18" idx="4"/>
              <a:endCxn id="22" idx="0"/>
            </p:cNvCxnSpPr>
            <p:nvPr/>
          </p:nvCxnSpPr>
          <p:spPr>
            <a:xfrm flipH="1">
              <a:off x="9728606" y="2238746"/>
              <a:ext cx="7425" cy="1016032"/>
            </a:xfrm>
            <a:prstGeom prst="line">
              <a:avLst/>
            </a:prstGeom>
            <a:ln w="57150"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5" name="Group 14"/>
            <p:cNvGrpSpPr/>
            <p:nvPr/>
          </p:nvGrpSpPr>
          <p:grpSpPr>
            <a:xfrm>
              <a:off x="8332159" y="3254779"/>
              <a:ext cx="2792893" cy="2866675"/>
              <a:chOff x="1542687" y="1633732"/>
              <a:chExt cx="2487904" cy="2561875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1542687" y="1633732"/>
                <a:ext cx="2487904" cy="2561875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</p:sp>
          <p:sp>
            <p:nvSpPr>
              <p:cNvPr id="23" name="Oval 4"/>
              <p:cNvSpPr txBox="1"/>
              <p:nvPr/>
            </p:nvSpPr>
            <p:spPr>
              <a:xfrm>
                <a:off x="1974937" y="2061309"/>
                <a:ext cx="1623402" cy="170672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spcFirstLastPara="0" vert="horz" wrap="square" lIns="49531" tIns="49531" rIns="49531" bIns="49531" numCol="1" spcCol="1270" anchor="ctr" anchorCtr="0">
                <a:noAutofit/>
              </a:bodyPr>
              <a:lstStyle/>
              <a:p>
                <a:pPr algn="ctr" defTabSz="1733507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900" b="1" dirty="0">
                    <a:solidFill>
                      <a:schemeClr val="bg1"/>
                    </a:solidFill>
                  </a:rPr>
                  <a:t>T&amp;E Future State</a:t>
                </a:r>
              </a:p>
              <a:p>
                <a:pPr algn="ctr" defTabSz="1733507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667" b="1" dirty="0">
                    <a:solidFill>
                      <a:schemeClr val="bg1"/>
                    </a:solidFill>
                  </a:rPr>
                  <a:t>(Oracle)</a:t>
                </a: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8903274" y="620599"/>
              <a:ext cx="1665515" cy="1618147"/>
              <a:chOff x="3111817" y="2081555"/>
              <a:chExt cx="1682301" cy="1683524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3111817" y="2081555"/>
                <a:ext cx="1682301" cy="1683524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</p:sp>
          <p:sp>
            <p:nvSpPr>
              <p:cNvPr id="19" name="Oval 4"/>
              <p:cNvSpPr txBox="1"/>
              <p:nvPr/>
            </p:nvSpPr>
            <p:spPr>
              <a:xfrm>
                <a:off x="3408876" y="2434461"/>
                <a:ext cx="1088180" cy="1086527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spcFirstLastPara="0" vert="horz" wrap="square" lIns="17780" tIns="17780" rIns="17780" bIns="17780" numCol="1" spcCol="1270" anchor="ctr" anchorCtr="0">
                <a:noAutofit/>
              </a:bodyPr>
              <a:lstStyle/>
              <a:p>
                <a:pPr algn="ctr" defTabSz="622284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b="1" dirty="0">
                    <a:solidFill>
                      <a:schemeClr val="bg1"/>
                    </a:solidFill>
                  </a:rPr>
                  <a:t>Concur</a:t>
                </a: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306395" y="1167996"/>
            <a:ext cx="6816827" cy="5431649"/>
            <a:chOff x="229796" y="875996"/>
            <a:chExt cx="5112620" cy="4073737"/>
          </a:xfrm>
        </p:grpSpPr>
        <p:sp>
          <p:nvSpPr>
            <p:cNvPr id="13" name="Freeform 12"/>
            <p:cNvSpPr/>
            <p:nvPr/>
          </p:nvSpPr>
          <p:spPr>
            <a:xfrm>
              <a:off x="1833580" y="2053586"/>
              <a:ext cx="1618976" cy="1729562"/>
            </a:xfrm>
            <a:custGeom>
              <a:avLst/>
              <a:gdLst>
                <a:gd name="connsiteX0" fmla="*/ 0 w 1618976"/>
                <a:gd name="connsiteY0" fmla="*/ 864781 h 1729562"/>
                <a:gd name="connsiteX1" fmla="*/ 809488 w 1618976"/>
                <a:gd name="connsiteY1" fmla="*/ 0 h 1729562"/>
                <a:gd name="connsiteX2" fmla="*/ 1618976 w 1618976"/>
                <a:gd name="connsiteY2" fmla="*/ 864781 h 1729562"/>
                <a:gd name="connsiteX3" fmla="*/ 809488 w 1618976"/>
                <a:gd name="connsiteY3" fmla="*/ 1729562 h 1729562"/>
                <a:gd name="connsiteX4" fmla="*/ 0 w 1618976"/>
                <a:gd name="connsiteY4" fmla="*/ 864781 h 172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18976" h="1729562">
                  <a:moveTo>
                    <a:pt x="0" y="864781"/>
                  </a:moveTo>
                  <a:cubicBezTo>
                    <a:pt x="0" y="387176"/>
                    <a:pt x="362420" y="0"/>
                    <a:pt x="809488" y="0"/>
                  </a:cubicBezTo>
                  <a:cubicBezTo>
                    <a:pt x="1256556" y="0"/>
                    <a:pt x="1618976" y="387176"/>
                    <a:pt x="1618976" y="864781"/>
                  </a:cubicBezTo>
                  <a:cubicBezTo>
                    <a:pt x="1618976" y="1342386"/>
                    <a:pt x="1256556" y="1729562"/>
                    <a:pt x="809488" y="1729562"/>
                  </a:cubicBezTo>
                  <a:cubicBezTo>
                    <a:pt x="362420" y="1729562"/>
                    <a:pt x="0" y="1342386"/>
                    <a:pt x="0" y="864781"/>
                  </a:cubicBezTo>
                  <a:close/>
                </a:path>
              </a:pathLst>
            </a:custGeom>
            <a:solidFill>
              <a:schemeClr val="lt1">
                <a:hueOff val="0"/>
                <a:satOff val="0"/>
                <a:lumOff val="0"/>
                <a:alpha val="75000"/>
              </a:schemeClr>
            </a:solidFill>
            <a:ln>
              <a:solidFill>
                <a:schemeClr val="accent2"/>
              </a:solidFill>
            </a:ln>
          </p:spPr>
          <p:style>
            <a:lnRef idx="3">
              <a:scrgbClr r="0" g="0" b="0"/>
            </a:lnRef>
            <a:fillRef idx="1">
              <a:scrgbClr r="0" g="0" b="0"/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49992" tIns="371584" rIns="349992" bIns="371584" numCol="1" spcCol="1270" anchor="ctr" anchorCtr="0">
              <a:noAutofit/>
            </a:bodyPr>
            <a:lstStyle/>
            <a:p>
              <a:pPr algn="ctr" defTabSz="118530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67" b="1" dirty="0"/>
                <a:t>T&amp;E Current State</a:t>
              </a:r>
            </a:p>
            <a:p>
              <a:pPr algn="ctr" defTabSz="118530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33" b="1" dirty="0"/>
                <a:t>(IFIS)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2886659" y="875996"/>
              <a:ext cx="1177874" cy="970222"/>
            </a:xfrm>
            <a:custGeom>
              <a:avLst/>
              <a:gdLst>
                <a:gd name="connsiteX0" fmla="*/ 0 w 1177874"/>
                <a:gd name="connsiteY0" fmla="*/ 549434 h 1098868"/>
                <a:gd name="connsiteX1" fmla="*/ 588937 w 1177874"/>
                <a:gd name="connsiteY1" fmla="*/ 0 h 1098868"/>
                <a:gd name="connsiteX2" fmla="*/ 1177874 w 1177874"/>
                <a:gd name="connsiteY2" fmla="*/ 549434 h 1098868"/>
                <a:gd name="connsiteX3" fmla="*/ 588937 w 1177874"/>
                <a:gd name="connsiteY3" fmla="*/ 1098868 h 1098868"/>
                <a:gd name="connsiteX4" fmla="*/ 0 w 1177874"/>
                <a:gd name="connsiteY4" fmla="*/ 549434 h 109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7874" h="1098868">
                  <a:moveTo>
                    <a:pt x="0" y="549434"/>
                  </a:moveTo>
                  <a:cubicBezTo>
                    <a:pt x="0" y="245990"/>
                    <a:pt x="263676" y="0"/>
                    <a:pt x="588937" y="0"/>
                  </a:cubicBezTo>
                  <a:cubicBezTo>
                    <a:pt x="914198" y="0"/>
                    <a:pt x="1177874" y="245990"/>
                    <a:pt x="1177874" y="549434"/>
                  </a:cubicBezTo>
                  <a:cubicBezTo>
                    <a:pt x="1177874" y="852878"/>
                    <a:pt x="914198" y="1098868"/>
                    <a:pt x="588937" y="1098868"/>
                  </a:cubicBezTo>
                  <a:cubicBezTo>
                    <a:pt x="263676" y="1098868"/>
                    <a:pt x="0" y="852878"/>
                    <a:pt x="0" y="549434"/>
                  </a:cubicBezTo>
                  <a:close/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3">
              <a:scrgbClr r="0" g="0" b="0"/>
            </a:lnRef>
            <a:fillRef idx="1">
              <a:scrgbClr r="0" g="0" b="0"/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252008" tIns="236580" rIns="252008" bIns="236580" numCol="1" spcCol="1270" anchor="ctr" anchorCtr="0">
              <a:noAutofit/>
            </a:bodyPr>
            <a:lstStyle/>
            <a:p>
              <a:pPr algn="ctr" defTabSz="77044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33" b="1" dirty="0"/>
                <a:t>MyTravel</a:t>
              </a:r>
            </a:p>
          </p:txBody>
        </p:sp>
        <p:sp>
          <p:nvSpPr>
            <p:cNvPr id="20" name="Freeform 19"/>
            <p:cNvSpPr/>
            <p:nvPr/>
          </p:nvSpPr>
          <p:spPr>
            <a:xfrm>
              <a:off x="3712168" y="1793795"/>
              <a:ext cx="1523154" cy="1020146"/>
            </a:xfrm>
            <a:custGeom>
              <a:avLst/>
              <a:gdLst>
                <a:gd name="connsiteX0" fmla="*/ 0 w 1523154"/>
                <a:gd name="connsiteY0" fmla="*/ 510073 h 1020146"/>
                <a:gd name="connsiteX1" fmla="*/ 761577 w 1523154"/>
                <a:gd name="connsiteY1" fmla="*/ 0 h 1020146"/>
                <a:gd name="connsiteX2" fmla="*/ 1523154 w 1523154"/>
                <a:gd name="connsiteY2" fmla="*/ 510073 h 1020146"/>
                <a:gd name="connsiteX3" fmla="*/ 761577 w 1523154"/>
                <a:gd name="connsiteY3" fmla="*/ 1020146 h 1020146"/>
                <a:gd name="connsiteX4" fmla="*/ 0 w 1523154"/>
                <a:gd name="connsiteY4" fmla="*/ 510073 h 1020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3154" h="1020146">
                  <a:moveTo>
                    <a:pt x="0" y="510073"/>
                  </a:moveTo>
                  <a:cubicBezTo>
                    <a:pt x="0" y="228367"/>
                    <a:pt x="340970" y="0"/>
                    <a:pt x="761577" y="0"/>
                  </a:cubicBezTo>
                  <a:cubicBezTo>
                    <a:pt x="1182184" y="0"/>
                    <a:pt x="1523154" y="228367"/>
                    <a:pt x="1523154" y="510073"/>
                  </a:cubicBezTo>
                  <a:cubicBezTo>
                    <a:pt x="1523154" y="791779"/>
                    <a:pt x="1182184" y="1020146"/>
                    <a:pt x="761577" y="1020146"/>
                  </a:cubicBezTo>
                  <a:cubicBezTo>
                    <a:pt x="340970" y="1020146"/>
                    <a:pt x="0" y="791779"/>
                    <a:pt x="0" y="510073"/>
                  </a:cubicBezTo>
                  <a:close/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3">
              <a:scrgbClr r="0" g="0" b="0"/>
            </a:lnRef>
            <a:fillRef idx="1">
              <a:scrgbClr r="0" g="0" b="0"/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252008" tIns="236580" rIns="252008" bIns="236580" numCol="1" spcCol="1270" anchor="ctr" anchorCtr="0">
              <a:noAutofit/>
            </a:bodyPr>
            <a:lstStyle/>
            <a:p>
              <a:pPr algn="ctr" defTabSz="77044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33" b="1" dirty="0"/>
                <a:t>MyPayments</a:t>
              </a:r>
            </a:p>
          </p:txBody>
        </p:sp>
        <p:sp>
          <p:nvSpPr>
            <p:cNvPr id="21" name="Freeform 20"/>
            <p:cNvSpPr/>
            <p:nvPr/>
          </p:nvSpPr>
          <p:spPr>
            <a:xfrm>
              <a:off x="4153060" y="2957165"/>
              <a:ext cx="1189356" cy="1184177"/>
            </a:xfrm>
            <a:custGeom>
              <a:avLst/>
              <a:gdLst>
                <a:gd name="connsiteX0" fmla="*/ 0 w 1189356"/>
                <a:gd name="connsiteY0" fmla="*/ 592089 h 1184177"/>
                <a:gd name="connsiteX1" fmla="*/ 594678 w 1189356"/>
                <a:gd name="connsiteY1" fmla="*/ 0 h 1184177"/>
                <a:gd name="connsiteX2" fmla="*/ 1189356 w 1189356"/>
                <a:gd name="connsiteY2" fmla="*/ 592089 h 1184177"/>
                <a:gd name="connsiteX3" fmla="*/ 594678 w 1189356"/>
                <a:gd name="connsiteY3" fmla="*/ 1184178 h 1184177"/>
                <a:gd name="connsiteX4" fmla="*/ 0 w 1189356"/>
                <a:gd name="connsiteY4" fmla="*/ 592089 h 1184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9356" h="1184177">
                  <a:moveTo>
                    <a:pt x="0" y="592089"/>
                  </a:moveTo>
                  <a:cubicBezTo>
                    <a:pt x="0" y="265087"/>
                    <a:pt x="266246" y="0"/>
                    <a:pt x="594678" y="0"/>
                  </a:cubicBezTo>
                  <a:cubicBezTo>
                    <a:pt x="923110" y="0"/>
                    <a:pt x="1189356" y="265087"/>
                    <a:pt x="1189356" y="592089"/>
                  </a:cubicBezTo>
                  <a:cubicBezTo>
                    <a:pt x="1189356" y="919091"/>
                    <a:pt x="923110" y="1184178"/>
                    <a:pt x="594678" y="1184178"/>
                  </a:cubicBezTo>
                  <a:cubicBezTo>
                    <a:pt x="266246" y="1184178"/>
                    <a:pt x="0" y="919091"/>
                    <a:pt x="0" y="592089"/>
                  </a:cubicBezTo>
                  <a:close/>
                </a:path>
              </a:pathLst>
            </a:custGeom>
            <a:solidFill>
              <a:schemeClr val="lt1">
                <a:hueOff val="0"/>
                <a:satOff val="0"/>
                <a:lumOff val="0"/>
                <a:alpha val="75000"/>
              </a:schemeClr>
            </a:solidFill>
            <a:ln>
              <a:solidFill>
                <a:schemeClr val="accent2"/>
              </a:solidFill>
            </a:ln>
          </p:spPr>
          <p:style>
            <a:lnRef idx="3">
              <a:scrgbClr r="0" g="0" b="0"/>
            </a:lnRef>
            <a:fillRef idx="1">
              <a:scrgbClr r="0" g="0" b="0"/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254249" tIns="253239" rIns="254249" bIns="253239" numCol="1" spcCol="1270" anchor="ctr" anchorCtr="0">
              <a:noAutofit/>
            </a:bodyPr>
            <a:lstStyle/>
            <a:p>
              <a:pPr algn="ctr" defTabSz="77044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33" b="1" dirty="0"/>
                <a:t>Concur through Balboa Travel</a:t>
              </a:r>
            </a:p>
          </p:txBody>
        </p:sp>
        <p:sp>
          <p:nvSpPr>
            <p:cNvPr id="25" name="Freeform 24"/>
            <p:cNvSpPr/>
            <p:nvPr/>
          </p:nvSpPr>
          <p:spPr>
            <a:xfrm>
              <a:off x="1262421" y="4022900"/>
              <a:ext cx="1512889" cy="926833"/>
            </a:xfrm>
            <a:custGeom>
              <a:avLst/>
              <a:gdLst>
                <a:gd name="connsiteX0" fmla="*/ 0 w 1427073"/>
                <a:gd name="connsiteY0" fmla="*/ 520851 h 1041702"/>
                <a:gd name="connsiteX1" fmla="*/ 713537 w 1427073"/>
                <a:gd name="connsiteY1" fmla="*/ 0 h 1041702"/>
                <a:gd name="connsiteX2" fmla="*/ 1427074 w 1427073"/>
                <a:gd name="connsiteY2" fmla="*/ 520851 h 1041702"/>
                <a:gd name="connsiteX3" fmla="*/ 713537 w 1427073"/>
                <a:gd name="connsiteY3" fmla="*/ 1041702 h 1041702"/>
                <a:gd name="connsiteX4" fmla="*/ 0 w 1427073"/>
                <a:gd name="connsiteY4" fmla="*/ 520851 h 1041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7073" h="1041702">
                  <a:moveTo>
                    <a:pt x="0" y="520851"/>
                  </a:moveTo>
                  <a:cubicBezTo>
                    <a:pt x="0" y="233193"/>
                    <a:pt x="319461" y="0"/>
                    <a:pt x="713537" y="0"/>
                  </a:cubicBezTo>
                  <a:cubicBezTo>
                    <a:pt x="1107613" y="0"/>
                    <a:pt x="1427074" y="233193"/>
                    <a:pt x="1427074" y="520851"/>
                  </a:cubicBezTo>
                  <a:cubicBezTo>
                    <a:pt x="1427074" y="808509"/>
                    <a:pt x="1107613" y="1041702"/>
                    <a:pt x="713537" y="1041702"/>
                  </a:cubicBezTo>
                  <a:cubicBezTo>
                    <a:pt x="319461" y="1041702"/>
                    <a:pt x="0" y="808509"/>
                    <a:pt x="0" y="520851"/>
                  </a:cubicBezTo>
                  <a:close/>
                </a:path>
              </a:pathLst>
            </a:custGeom>
            <a:solidFill>
              <a:schemeClr val="lt1">
                <a:hueOff val="0"/>
                <a:satOff val="0"/>
                <a:lumOff val="0"/>
                <a:alpha val="75000"/>
              </a:schemeClr>
            </a:solidFill>
            <a:ln>
              <a:solidFill>
                <a:schemeClr val="accent2"/>
              </a:solidFill>
            </a:ln>
          </p:spPr>
          <p:style>
            <a:lnRef idx="3">
              <a:scrgbClr r="0" g="0" b="0"/>
            </a:lnRef>
            <a:fillRef idx="1">
              <a:scrgbClr r="0" g="0" b="0"/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00667" tIns="225419" rIns="300667" bIns="225419" numCol="1" spcCol="1270" anchor="ctr" anchorCtr="0">
              <a:noAutofit/>
            </a:bodyPr>
            <a:lstStyle/>
            <a:p>
              <a:pPr algn="ctr" defTabSz="77044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33" b="1" dirty="0" err="1"/>
                <a:t>MyApprovals</a:t>
              </a:r>
              <a:endParaRPr lang="en-US" sz="1733" b="1" dirty="0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39806" y="1933606"/>
              <a:ext cx="1117906" cy="1069949"/>
            </a:xfrm>
            <a:custGeom>
              <a:avLst/>
              <a:gdLst>
                <a:gd name="connsiteX0" fmla="*/ 0 w 1117906"/>
                <a:gd name="connsiteY0" fmla="*/ 534975 h 1069949"/>
                <a:gd name="connsiteX1" fmla="*/ 558953 w 1117906"/>
                <a:gd name="connsiteY1" fmla="*/ 0 h 1069949"/>
                <a:gd name="connsiteX2" fmla="*/ 1117906 w 1117906"/>
                <a:gd name="connsiteY2" fmla="*/ 534975 h 1069949"/>
                <a:gd name="connsiteX3" fmla="*/ 558953 w 1117906"/>
                <a:gd name="connsiteY3" fmla="*/ 1069950 h 1069949"/>
                <a:gd name="connsiteX4" fmla="*/ 0 w 1117906"/>
                <a:gd name="connsiteY4" fmla="*/ 534975 h 106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7906" h="1069949">
                  <a:moveTo>
                    <a:pt x="0" y="534975"/>
                  </a:moveTo>
                  <a:cubicBezTo>
                    <a:pt x="0" y="239516"/>
                    <a:pt x="250252" y="0"/>
                    <a:pt x="558953" y="0"/>
                  </a:cubicBezTo>
                  <a:cubicBezTo>
                    <a:pt x="867654" y="0"/>
                    <a:pt x="1117906" y="239516"/>
                    <a:pt x="1117906" y="534975"/>
                  </a:cubicBezTo>
                  <a:cubicBezTo>
                    <a:pt x="1117906" y="830434"/>
                    <a:pt x="867654" y="1069950"/>
                    <a:pt x="558953" y="1069950"/>
                  </a:cubicBezTo>
                  <a:cubicBezTo>
                    <a:pt x="250252" y="1069950"/>
                    <a:pt x="0" y="830434"/>
                    <a:pt x="0" y="534975"/>
                  </a:cubicBezTo>
                  <a:close/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3">
              <a:scrgbClr r="0" g="0" b="0"/>
            </a:lnRef>
            <a:fillRef idx="1">
              <a:scrgbClr r="0" g="0" b="0"/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252008" tIns="236580" rIns="252008" bIns="236580" numCol="1" spcCol="1270" anchor="ctr" anchorCtr="0">
              <a:noAutofit/>
            </a:bodyPr>
            <a:lstStyle/>
            <a:p>
              <a:pPr algn="ctr" defTabSz="77044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33" b="1" dirty="0"/>
                <a:t>EC Manager</a:t>
              </a:r>
            </a:p>
          </p:txBody>
        </p:sp>
        <p:sp>
          <p:nvSpPr>
            <p:cNvPr id="27" name="Freeform 26"/>
            <p:cNvSpPr/>
            <p:nvPr/>
          </p:nvSpPr>
          <p:spPr>
            <a:xfrm>
              <a:off x="229796" y="3217102"/>
              <a:ext cx="1431554" cy="874571"/>
            </a:xfrm>
            <a:custGeom>
              <a:avLst/>
              <a:gdLst>
                <a:gd name="connsiteX0" fmla="*/ 0 w 1431554"/>
                <a:gd name="connsiteY0" fmla="*/ 437286 h 874571"/>
                <a:gd name="connsiteX1" fmla="*/ 715777 w 1431554"/>
                <a:gd name="connsiteY1" fmla="*/ 0 h 874571"/>
                <a:gd name="connsiteX2" fmla="*/ 1431554 w 1431554"/>
                <a:gd name="connsiteY2" fmla="*/ 437286 h 874571"/>
                <a:gd name="connsiteX3" fmla="*/ 715777 w 1431554"/>
                <a:gd name="connsiteY3" fmla="*/ 874572 h 874571"/>
                <a:gd name="connsiteX4" fmla="*/ 0 w 1431554"/>
                <a:gd name="connsiteY4" fmla="*/ 437286 h 874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1554" h="874571">
                  <a:moveTo>
                    <a:pt x="0" y="437286"/>
                  </a:moveTo>
                  <a:cubicBezTo>
                    <a:pt x="0" y="195780"/>
                    <a:pt x="320464" y="0"/>
                    <a:pt x="715777" y="0"/>
                  </a:cubicBezTo>
                  <a:cubicBezTo>
                    <a:pt x="1111090" y="0"/>
                    <a:pt x="1431554" y="195780"/>
                    <a:pt x="1431554" y="437286"/>
                  </a:cubicBezTo>
                  <a:cubicBezTo>
                    <a:pt x="1431554" y="678792"/>
                    <a:pt x="1111090" y="874572"/>
                    <a:pt x="715777" y="874572"/>
                  </a:cubicBezTo>
                  <a:cubicBezTo>
                    <a:pt x="320464" y="874572"/>
                    <a:pt x="0" y="678792"/>
                    <a:pt x="0" y="437286"/>
                  </a:cubicBezTo>
                  <a:close/>
                </a:path>
              </a:pathLst>
            </a:custGeom>
            <a:solidFill>
              <a:schemeClr val="lt1">
                <a:hueOff val="0"/>
                <a:satOff val="0"/>
                <a:lumOff val="0"/>
                <a:alpha val="75000"/>
              </a:schemeClr>
            </a:solidFill>
            <a:ln>
              <a:solidFill>
                <a:schemeClr val="accent2"/>
              </a:solidFill>
            </a:ln>
          </p:spPr>
          <p:style>
            <a:lnRef idx="3">
              <a:scrgbClr r="0" g="0" b="0"/>
            </a:lnRef>
            <a:fillRef idx="1">
              <a:scrgbClr r="0" g="0" b="0"/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01541" tIns="192784" rIns="301541" bIns="192784" numCol="1" spcCol="1270" anchor="ctr" anchorCtr="0">
              <a:noAutofit/>
            </a:bodyPr>
            <a:lstStyle/>
            <a:p>
              <a:pPr algn="ctr" defTabSz="77044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33" b="1" dirty="0"/>
                <a:t>EC Attachment Tool</a:t>
              </a:r>
            </a:p>
          </p:txBody>
        </p:sp>
        <p:sp>
          <p:nvSpPr>
            <p:cNvPr id="28" name="Freeform 27"/>
            <p:cNvSpPr/>
            <p:nvPr/>
          </p:nvSpPr>
          <p:spPr>
            <a:xfrm>
              <a:off x="3014661" y="3895879"/>
              <a:ext cx="921869" cy="917800"/>
            </a:xfrm>
            <a:custGeom>
              <a:avLst/>
              <a:gdLst>
                <a:gd name="connsiteX0" fmla="*/ 0 w 921869"/>
                <a:gd name="connsiteY0" fmla="*/ 458900 h 917800"/>
                <a:gd name="connsiteX1" fmla="*/ 460935 w 921869"/>
                <a:gd name="connsiteY1" fmla="*/ 0 h 917800"/>
                <a:gd name="connsiteX2" fmla="*/ 921870 w 921869"/>
                <a:gd name="connsiteY2" fmla="*/ 458900 h 917800"/>
                <a:gd name="connsiteX3" fmla="*/ 460935 w 921869"/>
                <a:gd name="connsiteY3" fmla="*/ 917800 h 917800"/>
                <a:gd name="connsiteX4" fmla="*/ 0 w 921869"/>
                <a:gd name="connsiteY4" fmla="*/ 458900 h 9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869" h="917800">
                  <a:moveTo>
                    <a:pt x="0" y="458900"/>
                  </a:moveTo>
                  <a:cubicBezTo>
                    <a:pt x="0" y="205457"/>
                    <a:pt x="206368" y="0"/>
                    <a:pt x="460935" y="0"/>
                  </a:cubicBezTo>
                  <a:cubicBezTo>
                    <a:pt x="715502" y="0"/>
                    <a:pt x="921870" y="205457"/>
                    <a:pt x="921870" y="458900"/>
                  </a:cubicBezTo>
                  <a:cubicBezTo>
                    <a:pt x="921870" y="712343"/>
                    <a:pt x="715502" y="917800"/>
                    <a:pt x="460935" y="917800"/>
                  </a:cubicBezTo>
                  <a:cubicBezTo>
                    <a:pt x="206368" y="917800"/>
                    <a:pt x="0" y="712343"/>
                    <a:pt x="0" y="458900"/>
                  </a:cubicBezTo>
                  <a:close/>
                </a:path>
              </a:pathLst>
            </a:custGeom>
            <a:solidFill>
              <a:schemeClr val="lt1">
                <a:hueOff val="0"/>
                <a:satOff val="0"/>
                <a:lumOff val="0"/>
                <a:alpha val="75000"/>
              </a:schemeClr>
            </a:solidFill>
            <a:ln>
              <a:solidFill>
                <a:schemeClr val="accent2"/>
              </a:solidFill>
            </a:ln>
          </p:spPr>
          <p:style>
            <a:lnRef idx="3">
              <a:scrgbClr r="0" g="0" b="0"/>
            </a:lnRef>
            <a:fillRef idx="1">
              <a:scrgbClr r="0" g="0" b="0"/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202020" tIns="201225" rIns="202020" bIns="201225" numCol="1" spcCol="1270" anchor="ctr" anchorCtr="0">
              <a:noAutofit/>
            </a:bodyPr>
            <a:lstStyle/>
            <a:p>
              <a:pPr algn="ctr" defTabSz="77044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33" b="1" dirty="0"/>
                <a:t>Access Link / BUMT</a:t>
              </a:r>
            </a:p>
          </p:txBody>
        </p:sp>
        <p:sp>
          <p:nvSpPr>
            <p:cNvPr id="29" name="Freeform 28"/>
            <p:cNvSpPr/>
            <p:nvPr/>
          </p:nvSpPr>
          <p:spPr>
            <a:xfrm>
              <a:off x="1211469" y="960676"/>
              <a:ext cx="1383683" cy="885541"/>
            </a:xfrm>
            <a:custGeom>
              <a:avLst/>
              <a:gdLst>
                <a:gd name="connsiteX0" fmla="*/ 0 w 1580913"/>
                <a:gd name="connsiteY0" fmla="*/ 479521 h 959041"/>
                <a:gd name="connsiteX1" fmla="*/ 790457 w 1580913"/>
                <a:gd name="connsiteY1" fmla="*/ 0 h 959041"/>
                <a:gd name="connsiteX2" fmla="*/ 1580914 w 1580913"/>
                <a:gd name="connsiteY2" fmla="*/ 479521 h 959041"/>
                <a:gd name="connsiteX3" fmla="*/ 790457 w 1580913"/>
                <a:gd name="connsiteY3" fmla="*/ 959042 h 959041"/>
                <a:gd name="connsiteX4" fmla="*/ 0 w 1580913"/>
                <a:gd name="connsiteY4" fmla="*/ 479521 h 959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0913" h="959041">
                  <a:moveTo>
                    <a:pt x="0" y="479521"/>
                  </a:moveTo>
                  <a:cubicBezTo>
                    <a:pt x="0" y="214689"/>
                    <a:pt x="353900" y="0"/>
                    <a:pt x="790457" y="0"/>
                  </a:cubicBezTo>
                  <a:cubicBezTo>
                    <a:pt x="1227014" y="0"/>
                    <a:pt x="1580914" y="214689"/>
                    <a:pt x="1580914" y="479521"/>
                  </a:cubicBezTo>
                  <a:cubicBezTo>
                    <a:pt x="1580914" y="744353"/>
                    <a:pt x="1227014" y="959042"/>
                    <a:pt x="790457" y="959042"/>
                  </a:cubicBezTo>
                  <a:cubicBezTo>
                    <a:pt x="353900" y="959042"/>
                    <a:pt x="0" y="744353"/>
                    <a:pt x="0" y="479521"/>
                  </a:cubicBezTo>
                  <a:close/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3">
              <a:scrgbClr r="0" g="0" b="0"/>
            </a:lnRef>
            <a:fillRef idx="1">
              <a:scrgbClr r="0" g="0" b="0"/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252008" tIns="236580" rIns="252008" bIns="236580" numCol="1" spcCol="1270" anchor="ctr" anchorCtr="0">
              <a:noAutofit/>
            </a:bodyPr>
            <a:lstStyle/>
            <a:p>
              <a:pPr algn="ctr" defTabSz="77044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733" b="1" dirty="0"/>
            </a:p>
          </p:txBody>
        </p:sp>
      </p:grpSp>
      <p:sp>
        <p:nvSpPr>
          <p:cNvPr id="67" name="Title 6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State of Travel and Expense Management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2784915" y="4901559"/>
            <a:ext cx="234719" cy="462309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1800670" y="1675962"/>
            <a:ext cx="1227387" cy="3590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33" b="1" dirty="0"/>
              <a:t>Connexxus </a:t>
            </a:r>
            <a:endParaRPr lang="en-US" sz="1733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868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Current State</a:t>
            </a:r>
          </a:p>
        </p:txBody>
      </p:sp>
      <p:sp>
        <p:nvSpPr>
          <p:cNvPr id="2" name="Oval 1"/>
          <p:cNvSpPr/>
          <p:nvPr/>
        </p:nvSpPr>
        <p:spPr>
          <a:xfrm>
            <a:off x="529211" y="1968350"/>
            <a:ext cx="2311466" cy="2253415"/>
          </a:xfrm>
          <a:prstGeom prst="ellipse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Separate Systems</a:t>
            </a:r>
          </a:p>
        </p:txBody>
      </p:sp>
      <p:sp>
        <p:nvSpPr>
          <p:cNvPr id="11" name="Oval 10"/>
          <p:cNvSpPr/>
          <p:nvPr/>
        </p:nvSpPr>
        <p:spPr>
          <a:xfrm>
            <a:off x="3403244" y="1986485"/>
            <a:ext cx="2292039" cy="2217144"/>
          </a:xfrm>
          <a:prstGeom prst="ellipse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Custom Dev. </a:t>
            </a:r>
            <a:r>
              <a:rPr lang="en-US" sz="2400" dirty="0" smtClean="0"/>
              <a:t>Solutions</a:t>
            </a:r>
            <a:endParaRPr lang="en-US" sz="2400" dirty="0"/>
          </a:p>
        </p:txBody>
      </p:sp>
      <p:sp>
        <p:nvSpPr>
          <p:cNvPr id="12" name="Oval 11"/>
          <p:cNvSpPr/>
          <p:nvPr/>
        </p:nvSpPr>
        <p:spPr>
          <a:xfrm>
            <a:off x="6257850" y="1986377"/>
            <a:ext cx="2274620" cy="2217361"/>
          </a:xfrm>
          <a:prstGeom prst="ellipse">
            <a:avLst/>
          </a:prstGeom>
          <a:solidFill>
            <a:srgbClr val="006A9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Connexxus</a:t>
            </a:r>
            <a:endParaRPr lang="en-US" sz="2400" dirty="0"/>
          </a:p>
        </p:txBody>
      </p:sp>
      <p:sp>
        <p:nvSpPr>
          <p:cNvPr id="13" name="Oval 12"/>
          <p:cNvSpPr/>
          <p:nvPr/>
        </p:nvSpPr>
        <p:spPr>
          <a:xfrm>
            <a:off x="9095037" y="1934435"/>
            <a:ext cx="2323460" cy="2321245"/>
          </a:xfrm>
          <a:prstGeom prst="ellipse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Adoption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516471"/>
              </p:ext>
            </p:extLst>
          </p:nvPr>
        </p:nvGraphicFramePr>
        <p:xfrm>
          <a:off x="1876764" y="5055600"/>
          <a:ext cx="8438472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2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6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91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accent2"/>
                          </a:solidFill>
                        </a:rPr>
                        <a:t>Training</a:t>
                      </a:r>
                      <a:endParaRPr lang="en-US" sz="36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accent2"/>
                          </a:solidFill>
                        </a:rPr>
                        <a:t>Data</a:t>
                      </a:r>
                      <a:endParaRPr lang="en-US" sz="36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accent2"/>
                          </a:solidFill>
                        </a:rPr>
                        <a:t>Maintenance</a:t>
                      </a:r>
                      <a:endParaRPr lang="en-US" sz="36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Double Brace 9"/>
          <p:cNvSpPr/>
          <p:nvPr/>
        </p:nvSpPr>
        <p:spPr>
          <a:xfrm>
            <a:off x="1642383" y="4872994"/>
            <a:ext cx="8907235" cy="1005292"/>
          </a:xfrm>
          <a:prstGeom prst="bracePair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898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0840" y="1269021"/>
            <a:ext cx="11169445" cy="532453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endParaRPr lang="en-US" sz="2400" dirty="0">
              <a:solidFill>
                <a:srgbClr val="006C92"/>
              </a:solidFill>
            </a:endParaRPr>
          </a:p>
          <a:p>
            <a:endParaRPr lang="en-US" sz="2400" dirty="0">
              <a:solidFill>
                <a:srgbClr val="006C92"/>
              </a:solidFill>
            </a:endParaRPr>
          </a:p>
          <a:p>
            <a:endParaRPr lang="en-US" sz="2400" dirty="0">
              <a:solidFill>
                <a:srgbClr val="006C92"/>
              </a:solidFill>
            </a:endParaRPr>
          </a:p>
          <a:p>
            <a:endParaRPr lang="en-US" sz="2400" dirty="0">
              <a:solidFill>
                <a:srgbClr val="006C92"/>
              </a:solidFill>
            </a:endParaRPr>
          </a:p>
          <a:p>
            <a:endParaRPr lang="en-US" sz="2400" dirty="0">
              <a:solidFill>
                <a:srgbClr val="006C92"/>
              </a:solidFill>
            </a:endParaRPr>
          </a:p>
          <a:p>
            <a:endParaRPr lang="en-US" sz="2400" dirty="0">
              <a:solidFill>
                <a:srgbClr val="006C92"/>
              </a:solidFill>
            </a:endParaRPr>
          </a:p>
          <a:p>
            <a:endParaRPr lang="en-US" sz="2400" dirty="0">
              <a:solidFill>
                <a:srgbClr val="006C92"/>
              </a:solidFill>
            </a:endParaRPr>
          </a:p>
          <a:p>
            <a:endParaRPr lang="en-US" sz="1600" dirty="0">
              <a:solidFill>
                <a:srgbClr val="006C9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solidFill>
                  <a:schemeClr val="tx2"/>
                </a:solidFill>
              </a:rPr>
              <a:t>Priorities:</a:t>
            </a:r>
          </a:p>
          <a:p>
            <a:endParaRPr lang="en-US" sz="2600" dirty="0">
              <a:solidFill>
                <a:schemeClr val="tx2"/>
              </a:solidFill>
            </a:endParaRPr>
          </a:p>
          <a:p>
            <a:pPr marL="1295278" lvl="1" indent="-685783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/>
                </a:solidFill>
              </a:rPr>
              <a:t>End-user experience/enhanced functionality</a:t>
            </a:r>
          </a:p>
          <a:p>
            <a:pPr marL="1295278" lvl="1" indent="-685783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/>
                </a:solidFill>
              </a:rPr>
              <a:t>Process efficiency</a:t>
            </a:r>
          </a:p>
          <a:p>
            <a:pPr marL="1295278" lvl="1" indent="-685783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/>
                </a:solidFill>
              </a:rPr>
              <a:t>Compliance/duty of care</a:t>
            </a:r>
          </a:p>
          <a:p>
            <a:pPr marL="1295278" lvl="1" indent="-685783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/>
                </a:solidFill>
              </a:rPr>
              <a:t>Analytics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672499" y="1393646"/>
            <a:ext cx="9097811" cy="2700548"/>
            <a:chOff x="4245832" y="3984255"/>
            <a:chExt cx="8037562" cy="2076397"/>
          </a:xfrm>
        </p:grpSpPr>
        <p:sp>
          <p:nvSpPr>
            <p:cNvPr id="7" name="TextBox 6"/>
            <p:cNvSpPr txBox="1"/>
            <p:nvPr/>
          </p:nvSpPr>
          <p:spPr>
            <a:xfrm>
              <a:off x="4367277" y="4028552"/>
              <a:ext cx="2907441" cy="16488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67" b="1" dirty="0">
                  <a:solidFill>
                    <a:srgbClr val="006A96"/>
                  </a:solidFill>
                </a:rPr>
                <a:t>Booking Tools</a:t>
              </a:r>
            </a:p>
            <a:p>
              <a:pPr marL="609585" indent="-609585">
                <a:buClr>
                  <a:srgbClr val="006A96"/>
                </a:buClr>
                <a:buFont typeface="Arial" panose="020B0604020202020204" pitchFamily="34" charset="0"/>
                <a:buChar char="•"/>
              </a:pPr>
              <a:r>
                <a:rPr lang="en-US" sz="2667" dirty="0"/>
                <a:t>Concur</a:t>
              </a:r>
            </a:p>
            <a:p>
              <a:pPr marL="609585" indent="-609585">
                <a:buClr>
                  <a:srgbClr val="006A96"/>
                </a:buClr>
                <a:buFont typeface="Arial" panose="020B0604020202020204" pitchFamily="34" charset="0"/>
                <a:buChar char="•"/>
              </a:pPr>
              <a:r>
                <a:rPr lang="en-US" sz="2667" dirty="0"/>
                <a:t>Get There</a:t>
              </a:r>
            </a:p>
            <a:p>
              <a:pPr marL="609585" indent="-609585">
                <a:buClr>
                  <a:srgbClr val="006A96"/>
                </a:buClr>
                <a:buFont typeface="Arial" panose="020B0604020202020204" pitchFamily="34" charset="0"/>
                <a:buChar char="•"/>
              </a:pPr>
              <a:r>
                <a:rPr lang="en-US" sz="2667" dirty="0"/>
                <a:t>Egencia (Expedia)</a:t>
              </a:r>
            </a:p>
            <a:p>
              <a:pPr marL="609585" indent="-609585">
                <a:buClr>
                  <a:srgbClr val="006A96"/>
                </a:buClr>
                <a:buFont typeface="Arial" panose="020B0604020202020204" pitchFamily="34" charset="0"/>
                <a:buChar char="•"/>
              </a:pPr>
              <a:r>
                <a:rPr lang="en-US" sz="2667" dirty="0"/>
                <a:t>TripActions 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274717" y="4028551"/>
              <a:ext cx="5008677" cy="1964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rgbClr val="006A96"/>
                </a:buClr>
              </a:pPr>
              <a:r>
                <a:rPr lang="en-US" sz="2667" b="1" dirty="0">
                  <a:solidFill>
                    <a:srgbClr val="006A96"/>
                  </a:solidFill>
                </a:rPr>
                <a:t>Expense Tools</a:t>
              </a:r>
            </a:p>
            <a:p>
              <a:pPr marL="609585" indent="-609585">
                <a:buClr>
                  <a:srgbClr val="006A96"/>
                </a:buClr>
                <a:buFont typeface="Arial" panose="020B0604020202020204" pitchFamily="34" charset="0"/>
                <a:buChar char="•"/>
              </a:pPr>
              <a:r>
                <a:rPr lang="en-US" sz="2667" dirty="0"/>
                <a:t>Concur</a:t>
              </a:r>
            </a:p>
            <a:p>
              <a:pPr marL="609585" indent="-609585">
                <a:buClr>
                  <a:srgbClr val="006A96"/>
                </a:buClr>
                <a:buFont typeface="Arial" panose="020B0604020202020204" pitchFamily="34" charset="0"/>
                <a:buChar char="•"/>
              </a:pPr>
              <a:r>
                <a:rPr lang="en-US" sz="2667" dirty="0"/>
                <a:t>Chrome River</a:t>
              </a:r>
            </a:p>
            <a:p>
              <a:pPr marL="609585" indent="-609585">
                <a:buClr>
                  <a:srgbClr val="006A96"/>
                </a:buClr>
                <a:buFont typeface="Arial" panose="020B0604020202020204" pitchFamily="34" charset="0"/>
                <a:buChar char="•"/>
              </a:pPr>
              <a:r>
                <a:rPr lang="en-US" sz="2667" dirty="0"/>
                <a:t>Certify</a:t>
              </a:r>
            </a:p>
            <a:p>
              <a:pPr marL="609585" indent="-609585">
                <a:buClr>
                  <a:srgbClr val="006A96"/>
                </a:buClr>
                <a:buFont typeface="Arial" panose="020B0604020202020204" pitchFamily="34" charset="0"/>
                <a:buChar char="•"/>
              </a:pPr>
              <a:r>
                <a:rPr lang="en-US" sz="2667" dirty="0"/>
                <a:t>Oracle (Expense</a:t>
              </a:r>
            </a:p>
            <a:p>
              <a:pPr marL="609585" indent="-609585">
                <a:buClr>
                  <a:srgbClr val="006A96"/>
                </a:buClr>
                <a:buFont typeface="Arial" panose="020B0604020202020204" pitchFamily="34" charset="0"/>
                <a:buChar char="•"/>
              </a:pPr>
              <a:r>
                <a:rPr lang="en-US" sz="2667" dirty="0"/>
                <a:t>Functionality)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4245832" y="3984255"/>
              <a:ext cx="6308420" cy="2076397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Evaluation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706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Concur: Single Platform for all Travel and Expense Needs</a:t>
            </a:r>
          </a:p>
        </p:txBody>
      </p:sp>
      <p:pic>
        <p:nvPicPr>
          <p:cNvPr id="5" name="Picture 2" descr="Image result for concur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038" y="1352391"/>
            <a:ext cx="9239487" cy="519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4760686" y="2624183"/>
            <a:ext cx="789577" cy="568960"/>
          </a:xfrm>
          <a:prstGeom prst="line">
            <a:avLst/>
          </a:prstGeom>
          <a:ln w="19050">
            <a:solidFill>
              <a:srgbClr val="99DAD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760685" y="3854995"/>
            <a:ext cx="789577" cy="0"/>
          </a:xfrm>
          <a:prstGeom prst="line">
            <a:avLst/>
          </a:prstGeom>
          <a:ln w="19050">
            <a:solidFill>
              <a:srgbClr val="99DAD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760685" y="4632960"/>
            <a:ext cx="789576" cy="371565"/>
          </a:xfrm>
          <a:prstGeom prst="line">
            <a:avLst/>
          </a:prstGeom>
          <a:ln w="19050">
            <a:solidFill>
              <a:srgbClr val="99DAD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6257781" y="4818743"/>
            <a:ext cx="1" cy="719911"/>
          </a:xfrm>
          <a:prstGeom prst="line">
            <a:avLst/>
          </a:prstGeom>
          <a:ln w="19050">
            <a:solidFill>
              <a:srgbClr val="99DAD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6965301" y="4331063"/>
            <a:ext cx="895641" cy="522519"/>
          </a:xfrm>
          <a:prstGeom prst="line">
            <a:avLst/>
          </a:prstGeom>
          <a:ln w="19050">
            <a:solidFill>
              <a:srgbClr val="99DAD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32183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87173" y="1322608"/>
            <a:ext cx="10464800" cy="378622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380365" indent="-380365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tx2"/>
                </a:solidFill>
              </a:rPr>
              <a:t>Single platform supporting all aspects of travel and expense </a:t>
            </a:r>
            <a:endParaRPr lang="en-US" sz="2600" b="1" dirty="0">
              <a:solidFill>
                <a:schemeClr val="tx2"/>
              </a:solidFill>
              <a:cs typeface="Calibri"/>
            </a:endParaRPr>
          </a:p>
          <a:p>
            <a:pPr marL="380365" indent="-380365">
              <a:buFont typeface="Arial" panose="020B0604020202020204" pitchFamily="34" charset="0"/>
              <a:buChar char="•"/>
            </a:pPr>
            <a:endParaRPr lang="en-US" sz="2600" b="1" dirty="0">
              <a:solidFill>
                <a:schemeClr val="tx2"/>
              </a:solidFill>
              <a:cs typeface="Calibri"/>
            </a:endParaRPr>
          </a:p>
          <a:p>
            <a:pPr marL="380365" indent="-380365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tx2"/>
                </a:solidFill>
              </a:rPr>
              <a:t>Best-in-Class technology </a:t>
            </a:r>
            <a:endParaRPr lang="en-US" sz="2600" b="1" dirty="0">
              <a:solidFill>
                <a:schemeClr val="tx2"/>
              </a:solidFill>
              <a:cs typeface="Calibri"/>
            </a:endParaRPr>
          </a:p>
          <a:p>
            <a:pPr marL="989965" lvl="1" indent="-380365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/>
                </a:solidFill>
              </a:rPr>
              <a:t>Robust mobile functionality for travel booking, receipt management, expense reports, approvals, and itinerary management</a:t>
            </a:r>
            <a:endParaRPr lang="en-US" sz="2600" dirty="0">
              <a:solidFill>
                <a:schemeClr val="tx2"/>
              </a:solidFill>
              <a:cs typeface="Calibri" panose="020F0502020204030204"/>
            </a:endParaRPr>
          </a:p>
          <a:p>
            <a:pPr marL="989965" lvl="1" indent="-380365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/>
                </a:solidFill>
              </a:rPr>
              <a:t>Automated expense report functionality</a:t>
            </a:r>
            <a:endParaRPr lang="en-US" sz="2600" dirty="0">
              <a:solidFill>
                <a:schemeClr val="tx2"/>
              </a:solidFill>
              <a:cs typeface="Calibri" panose="020F0502020204030204"/>
            </a:endParaRPr>
          </a:p>
          <a:p>
            <a:pPr marL="989965" lvl="1" indent="-380365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/>
                </a:solidFill>
              </a:rPr>
              <a:t>Analytics, dashboards, and audit rules</a:t>
            </a:r>
            <a:endParaRPr lang="en-US" sz="2600" dirty="0">
              <a:solidFill>
                <a:schemeClr val="tx2"/>
              </a:solidFill>
              <a:cs typeface="Calibri" panose="020F0502020204030204"/>
            </a:endParaRPr>
          </a:p>
          <a:p>
            <a:pPr marL="989965" lvl="1" indent="-380365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/>
                </a:solidFill>
              </a:rPr>
              <a:t>Continuous technology enhancements</a:t>
            </a:r>
            <a:endParaRPr lang="en-US" sz="2600" dirty="0">
              <a:solidFill>
                <a:schemeClr val="tx2"/>
              </a:solidFill>
              <a:cs typeface="Calibri" panose="020F0502020204030204"/>
            </a:endParaRPr>
          </a:p>
          <a:p>
            <a:pPr marL="989965" lvl="1" indent="-380365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/>
                </a:solidFill>
              </a:rPr>
              <a:t>Leading T&amp;E technology – used widely by higher-ed and UC system</a:t>
            </a:r>
            <a:endParaRPr lang="en-US" sz="2600" dirty="0">
              <a:solidFill>
                <a:schemeClr val="tx2"/>
              </a:solidFill>
              <a:cs typeface="Calibri" panose="020F0502020204030204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Concur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650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Procure-to-Pay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Todd </a:t>
            </a:r>
            <a:r>
              <a:rPr lang="en-US" dirty="0" smtClean="0"/>
              <a:t>Adams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13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Jaggaer (Marketplace) vs. Oracle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work to integrate Jaggaer and Oracle is significant, and has downstream process effects on other areas in the Financial System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dirty="0"/>
              <a:t>ITS development estimates: 4,785 hours, $478,5000</a:t>
            </a:r>
            <a:endParaRPr lang="en-US" dirty="0">
              <a:cs typeface="Calibri"/>
            </a:endParaRPr>
          </a:p>
          <a:p>
            <a:pPr marL="1600200" lvl="2" indent="-457200">
              <a:buFont typeface="Arial" panose="020B0604020202020204" pitchFamily="34" charset="0"/>
              <a:buChar char="•"/>
            </a:pPr>
            <a:r>
              <a:rPr lang="en-US" sz="2400" dirty="0"/>
              <a:t>Resources needed for Jaggaer integrations constrain other resource needs</a:t>
            </a:r>
            <a:endParaRPr lang="en-US" sz="2400" dirty="0">
              <a:cs typeface="Calibri"/>
            </a:endParaRP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dirty="0"/>
              <a:t>COA changes will require significant changes to Marketplace processes, as well as retraining for users</a:t>
            </a:r>
            <a:endParaRPr lang="en-US" dirty="0"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Health's assessment of Oracle's inventory system was high, resulting in a long-term preference for Oracle for Health Supply Chain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Resources needed to undergo significant change in the P2P system are available now, no guarantee they will be available in 2-3 years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45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Oracle Procurement Module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6077" y="2609401"/>
            <a:ext cx="8162169" cy="195619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3200" dirty="0"/>
              <a:t>UC San Diego will configure and utilize Oracle Self-Service Purchasing, Procurement, Supplier Portal, and AP modules at go-live for campus procure-to-pay needs. 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84896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Custom Design">
  <a:themeElements>
    <a:clrScheme name="ESR ">
      <a:dk1>
        <a:srgbClr val="05BFD5"/>
      </a:dk1>
      <a:lt1>
        <a:srgbClr val="FFFFFF"/>
      </a:lt1>
      <a:dk2>
        <a:srgbClr val="585958"/>
      </a:dk2>
      <a:lt2>
        <a:srgbClr val="FFFFFF"/>
      </a:lt2>
      <a:accent1>
        <a:srgbClr val="05BFD5"/>
      </a:accent1>
      <a:accent2>
        <a:srgbClr val="006390"/>
      </a:accent2>
      <a:accent3>
        <a:srgbClr val="A5A5A5"/>
      </a:accent3>
      <a:accent4>
        <a:srgbClr val="2E3772"/>
      </a:accent4>
      <a:accent5>
        <a:srgbClr val="FDFFFC"/>
      </a:accent5>
      <a:accent6>
        <a:srgbClr val="F5F6FF"/>
      </a:accent6>
      <a:hlink>
        <a:srgbClr val="2E3772"/>
      </a:hlink>
      <a:folHlink>
        <a:srgbClr val="D3751C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NAL TEMPLATE" id="{78CD295F-64B9-D447-AFE3-9DCE59637CD6}" vid="{551AD14F-9F29-A146-B811-EE934B7C4A0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3C26919A4CA94CA938D795883F1B09" ma:contentTypeVersion="13" ma:contentTypeDescription="Create a new document." ma:contentTypeScope="" ma:versionID="e1e55ed43d017513597141d272b13f0a">
  <xsd:schema xmlns:xsd="http://www.w3.org/2001/XMLSchema" xmlns:xs="http://www.w3.org/2001/XMLSchema" xmlns:p="http://schemas.microsoft.com/office/2006/metadata/properties" xmlns:ns2="4513f468-7166-4b54-9939-d0820a8fc91c" targetNamespace="http://schemas.microsoft.com/office/2006/metadata/properties" ma:root="true" ma:fieldsID="5037436b44654a3241954ca9add710c9" ns2:_="">
    <xsd:import namespace="4513f468-7166-4b54-9939-d0820a8fc9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13f468-7166-4b54-9939-d0820a8fc9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53FF5C-D2F9-4AEF-8B09-CF869FEAD12D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4513f468-7166-4b54-9939-d0820a8fc91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0ADD0B1-46C0-4B0B-860B-326648AAAC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2BC0C8-7037-45F8-894E-7B3F0EC98A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13f468-7166-4b54-9939-d0820a8fc9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ESR Presentation-Master Template (2)</Template>
  <TotalTime>277</TotalTime>
  <Words>645</Words>
  <Application>Microsoft Office PowerPoint</Application>
  <PresentationFormat>Widescreen</PresentationFormat>
  <Paragraphs>158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</vt:lpstr>
      <vt:lpstr>Calibri Light</vt:lpstr>
      <vt:lpstr>Segoe UI</vt:lpstr>
      <vt:lpstr>Custom Design</vt:lpstr>
      <vt:lpstr>Concur Travel and Expense Management</vt:lpstr>
      <vt:lpstr>Current State of Travel and Expense Management</vt:lpstr>
      <vt:lpstr>Problems with Current State</vt:lpstr>
      <vt:lpstr>Technology Evaluation</vt:lpstr>
      <vt:lpstr>Concur: Single Platform for all Travel and Expense Needs</vt:lpstr>
      <vt:lpstr>Benefits of Concur</vt:lpstr>
      <vt:lpstr>Procure-to-Pay</vt:lpstr>
      <vt:lpstr>Jaggaer (Marketplace) vs. Oracle</vt:lpstr>
      <vt:lpstr>Oracle Procurement Module</vt:lpstr>
      <vt:lpstr>Long Term Strategy</vt:lpstr>
      <vt:lpstr>Benefits of Oracle Procure-to-Pay</vt:lpstr>
      <vt:lpstr>Communication Timeline for Concur and P2P</vt:lpstr>
    </vt:vector>
  </TitlesOfParts>
  <Manager/>
  <Company>UCSD-ACT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Blankenship, Laura</dc:creator>
  <cp:keywords/>
  <dc:description/>
  <cp:lastModifiedBy>Blankenship, Laura</cp:lastModifiedBy>
  <cp:revision>199</cp:revision>
  <dcterms:created xsi:type="dcterms:W3CDTF">2019-04-23T15:57:48Z</dcterms:created>
  <dcterms:modified xsi:type="dcterms:W3CDTF">2019-09-18T18:16:58Z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0x010100A83C26919A4CA94CA938D795883F1B09</vt:lpwstr>
  </property>
</Properties>
</file>